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7" r:id="rId1"/>
  </p:sldMasterIdLst>
  <p:sldIdLst>
    <p:sldId id="271" r:id="rId2"/>
    <p:sldId id="326" r:id="rId3"/>
    <p:sldId id="288" r:id="rId4"/>
    <p:sldId id="289" r:id="rId5"/>
    <p:sldId id="290" r:id="rId6"/>
    <p:sldId id="304" r:id="rId7"/>
    <p:sldId id="309" r:id="rId8"/>
    <p:sldId id="291" r:id="rId9"/>
    <p:sldId id="305" r:id="rId10"/>
    <p:sldId id="306" r:id="rId11"/>
    <p:sldId id="307" r:id="rId12"/>
    <p:sldId id="308" r:id="rId13"/>
    <p:sldId id="310" r:id="rId14"/>
    <p:sldId id="311" r:id="rId15"/>
    <p:sldId id="312" r:id="rId16"/>
    <p:sldId id="313" r:id="rId17"/>
    <p:sldId id="323" r:id="rId18"/>
    <p:sldId id="293" r:id="rId19"/>
    <p:sldId id="261" r:id="rId20"/>
    <p:sldId id="299" r:id="rId21"/>
    <p:sldId id="295" r:id="rId22"/>
    <p:sldId id="262" r:id="rId23"/>
    <p:sldId id="315" r:id="rId24"/>
    <p:sldId id="280" r:id="rId25"/>
    <p:sldId id="282" r:id="rId26"/>
    <p:sldId id="329" r:id="rId27"/>
    <p:sldId id="320" r:id="rId28"/>
    <p:sldId id="321" r:id="rId29"/>
    <p:sldId id="325" r:id="rId30"/>
    <p:sldId id="327" r:id="rId31"/>
    <p:sldId id="322" r:id="rId32"/>
    <p:sldId id="330" r:id="rId33"/>
    <p:sldId id="300" r:id="rId34"/>
    <p:sldId id="324" r:id="rId35"/>
    <p:sldId id="328" r:id="rId3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FFFF"/>
    <a:srgbClr val="66FF33"/>
    <a:srgbClr val="FDF6A1"/>
    <a:srgbClr val="FDF587"/>
    <a:srgbClr val="FCF270"/>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211" autoAdjust="0"/>
  </p:normalViewPr>
  <p:slideViewPr>
    <p:cSldViewPr>
      <p:cViewPr>
        <p:scale>
          <a:sx n="103" d="100"/>
          <a:sy n="103" d="100"/>
        </p:scale>
        <p:origin x="269" y="1109"/>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48C10073-18AA-4CF1-BEDE-5B44CAF2E8D1}" type="datetimeFigureOut">
              <a:rPr lang="en-US" smtClean="0"/>
              <a:pPr>
                <a:defRPr/>
              </a:pPr>
              <a:t>1/21/2014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DBF2105-1864-4FA4-BEDC-850383FC755B}"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A1DA816A-6902-4D1D-97E6-8ABEB9338593}" type="datetimeFigureOut">
              <a:rPr lang="en-US" smtClean="0"/>
              <a:pPr>
                <a:defRPr/>
              </a:pPr>
              <a:t>1/21/2014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8230BA1-4B31-466B-A835-A38373087048}"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4DD02AFC-9B09-4506-B845-174093C5FDBF}" type="datetimeFigureOut">
              <a:rPr lang="en-US" smtClean="0"/>
              <a:pPr>
                <a:defRPr/>
              </a:pPr>
              <a:t>1/21/2014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61F94C3-BB4B-4C7C-B31D-7A7EE96D92FC}"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B77D4DF4-4346-4A92-9CF6-FE7343074AA8}" type="datetimeFigureOut">
              <a:rPr lang="en-US" smtClean="0"/>
              <a:pPr>
                <a:defRPr/>
              </a:pPr>
              <a:t>1/21/2014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CA4E927-1F33-4A00-AB9D-E79684B59209}"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BFFCE092-479A-4265-A409-557F0991F635}" type="datetimeFigureOut">
              <a:rPr lang="en-US" smtClean="0"/>
              <a:pPr>
                <a:defRPr/>
              </a:pPr>
              <a:t>1/21/2014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AEE65B9-52ED-48CE-9CC3-79C973F9B56B}"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F70097A0-85D1-4EDC-BBD7-2F51D98D51FA}" type="datetimeFigureOut">
              <a:rPr lang="en-US" smtClean="0"/>
              <a:pPr>
                <a:defRPr/>
              </a:pPr>
              <a:t>1/21/2014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FE711ED-D3FA-436E-AED2-BFA3C18756D7}"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1765B753-45D6-4783-9E58-B1F3A4B7A0CA}" type="datetimeFigureOut">
              <a:rPr lang="en-US" smtClean="0"/>
              <a:pPr>
                <a:defRPr/>
              </a:pPr>
              <a:t>1/21/2014</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C151B306-2D40-4E64-BDF6-29BD092D0843}"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7487A659-4D2B-4BB8-9CD5-F6072F54B6D5}" type="datetimeFigureOut">
              <a:rPr lang="en-US" smtClean="0"/>
              <a:pPr>
                <a:defRPr/>
              </a:pPr>
              <a:t>1/21/2014</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DCC2DFC8-3651-4C95-90FD-5D81914D918B}"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13B4E1DB-5CCF-4916-ADB7-318BA74EC51A}" type="datetimeFigureOut">
              <a:rPr lang="en-US" smtClean="0"/>
              <a:pPr>
                <a:defRPr/>
              </a:pPr>
              <a:t>1/21/2014</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1BA162CA-D98F-4E32-9947-D7E68CD868C2}"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40AC2D22-03EC-4FC9-A5B3-FBA60D244750}" type="datetimeFigureOut">
              <a:rPr lang="en-US" smtClean="0"/>
              <a:pPr>
                <a:defRPr/>
              </a:pPr>
              <a:t>1/21/2014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8F28E5B-6E4B-45F6-9127-FF7C771A9936}"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6ED33E0E-7A23-4AFB-9936-65010452D43B}" type="datetimeFigureOut">
              <a:rPr lang="en-US" smtClean="0"/>
              <a:pPr>
                <a:defRPr/>
              </a:pPr>
              <a:t>1/21/2014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CCAA4E5-E9A1-4786-9BD2-E6ED4CC864E7}"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24000" b="-2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DF61CF11-7BAB-4B26-93BC-89ADDD74541C}" type="datetimeFigureOut">
              <a:rPr lang="en-US" smtClean="0"/>
              <a:pPr>
                <a:defRPr/>
              </a:pPr>
              <a:t>1/21/2014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58C9695-5ED0-4C34-9127-967E7E3DC42C}"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wmf"/><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hyperlink" Target="CG_719K(old).pdf" TargetMode="Externa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22.jpe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 Id="rId4" Type="http://schemas.openxmlformats.org/officeDocument/2006/relationships/image" Target="../media/image3.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4.xml"/><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6.xml"/><Relationship Id="rId4" Type="http://schemas.openxmlformats.org/officeDocument/2006/relationships/hyperlink" Target="pay.gov.ppt"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Microsoft_Word_97_-_2003_Document1.doc"/></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hyperlink" Target="http://www.sunymaritime.edu/" TargetMode="Externa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hyperlink" Target="../sample_third_party_release.pdf"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3.wmf"/><Relationship Id="rId5" Type="http://schemas.openxmlformats.org/officeDocument/2006/relationships/hyperlink" Target="file:///\\d05ms-wnmcfp1\public\00AA%20-%20Public%20Folder\NMC-1_Operations_&amp;_Oversight_Division\REC\MCA%20Training\Conviction%20Information.ppt" TargetMode="Externa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3.wmf"/><Relationship Id="rId5" Type="http://schemas.openxmlformats.org/officeDocument/2006/relationships/hyperlink" Target="file:///\\d05ms-wnmcfp1\public\00AA%20-%20Public%20Folder\NMC-1_Operations_&amp;_Oversight_Division\REC\MCA%20Training\Merchant_Mariner_Oath.pdf" TargetMode="Externa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idx="1"/>
          </p:nvPr>
        </p:nvSpPr>
        <p:spPr/>
        <p:txBody>
          <a:bodyPr>
            <a:normAutofit/>
          </a:bodyPr>
          <a:lstStyle/>
          <a:p>
            <a:pPr marL="274320" indent="-274320" eaLnBrk="1" fontAlgn="auto" hangingPunct="1">
              <a:lnSpc>
                <a:spcPct val="90000"/>
              </a:lnSpc>
              <a:spcAft>
                <a:spcPts val="0"/>
              </a:spcAft>
              <a:buClr>
                <a:schemeClr val="accent3"/>
              </a:buClr>
              <a:buFont typeface="Wingdings 2"/>
              <a:buChar char=""/>
              <a:defRPr/>
            </a:pPr>
            <a:r>
              <a:rPr lang="en-US" dirty="0" smtClean="0"/>
              <a:t>You should be here if:</a:t>
            </a:r>
          </a:p>
          <a:p>
            <a:pPr marL="674370" lvl="1" indent="-274320">
              <a:lnSpc>
                <a:spcPct val="90000"/>
              </a:lnSpc>
              <a:buClr>
                <a:schemeClr val="accent3"/>
              </a:buClr>
              <a:buFont typeface="Wingdings 2"/>
              <a:buChar char=""/>
              <a:defRPr/>
            </a:pPr>
            <a:r>
              <a:rPr lang="en-US" dirty="0" smtClean="0"/>
              <a:t>You will be graduating in 2014 (specifically September 2014) </a:t>
            </a:r>
            <a:r>
              <a:rPr lang="en-US" b="1" i="1" dirty="0" smtClean="0">
                <a:solidFill>
                  <a:srgbClr val="FF0000"/>
                </a:solidFill>
              </a:rPr>
              <a:t>AND</a:t>
            </a:r>
          </a:p>
          <a:p>
            <a:pPr marL="674370" lvl="1" indent="-274320">
              <a:lnSpc>
                <a:spcPct val="90000"/>
              </a:lnSpc>
              <a:buClr>
                <a:schemeClr val="accent3"/>
              </a:buClr>
              <a:buFont typeface="Wingdings 2"/>
              <a:buChar char=""/>
              <a:defRPr/>
            </a:pPr>
            <a:r>
              <a:rPr lang="en-US" dirty="0" smtClean="0"/>
              <a:t>You have not previously submitted a license application to the License Department</a:t>
            </a:r>
          </a:p>
          <a:p>
            <a:pPr marL="674370" lvl="1" indent="-274320">
              <a:lnSpc>
                <a:spcPct val="90000"/>
              </a:lnSpc>
              <a:buClr>
                <a:schemeClr val="accent3"/>
              </a:buClr>
              <a:buFont typeface="Wingdings 2"/>
              <a:buChar char=""/>
              <a:defRPr/>
            </a:pPr>
            <a:endParaRPr lang="en-US" dirty="0"/>
          </a:p>
          <a:p>
            <a:pPr marL="0" indent="0">
              <a:lnSpc>
                <a:spcPct val="90000"/>
              </a:lnSpc>
              <a:buClr>
                <a:schemeClr val="accent3"/>
              </a:buClr>
              <a:buNone/>
              <a:defRPr/>
            </a:pPr>
            <a:endParaRPr lang="en-US" dirty="0" smtClean="0"/>
          </a:p>
          <a:p>
            <a:pPr marL="274320" indent="-274320" eaLnBrk="1" fontAlgn="auto" hangingPunct="1">
              <a:lnSpc>
                <a:spcPct val="90000"/>
              </a:lnSpc>
              <a:spcAft>
                <a:spcPts val="0"/>
              </a:spcAft>
              <a:buClr>
                <a:schemeClr val="accent3"/>
              </a:buClr>
              <a:buFont typeface="Wingdings 2"/>
              <a:buNone/>
              <a:defRPr/>
            </a:pPr>
            <a:endParaRPr lang="en-US" dirty="0" smtClean="0"/>
          </a:p>
        </p:txBody>
      </p:sp>
      <p:sp>
        <p:nvSpPr>
          <p:cNvPr id="2" name="Title 1"/>
          <p:cNvSpPr>
            <a:spLocks noGrp="1"/>
          </p:cNvSpPr>
          <p:nvPr>
            <p:ph type="title"/>
          </p:nvPr>
        </p:nvSpPr>
        <p:spPr/>
        <p:txBody>
          <a:bodyPr/>
          <a:lstStyle/>
          <a:p>
            <a:r>
              <a:rPr lang="en-US" dirty="0" smtClean="0"/>
              <a:t>Welcome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New 719K_3_of_9.jpg"/>
          <p:cNvPicPr>
            <a:picLocks noChangeAspect="1"/>
          </p:cNvPicPr>
          <p:nvPr/>
        </p:nvPicPr>
        <p:blipFill>
          <a:blip r:embed="rId2" cstate="print"/>
          <a:srcRect/>
          <a:stretch>
            <a:fillRect/>
          </a:stretch>
        </p:blipFill>
        <p:spPr bwMode="auto">
          <a:xfrm>
            <a:off x="4087813" y="0"/>
            <a:ext cx="5056187" cy="6858000"/>
          </a:xfrm>
          <a:prstGeom prst="rect">
            <a:avLst/>
          </a:prstGeom>
          <a:noFill/>
          <a:ln w="9525">
            <a:noFill/>
            <a:miter lim="800000"/>
            <a:headEnd/>
            <a:tailEnd/>
          </a:ln>
        </p:spPr>
      </p:pic>
      <p:sp>
        <p:nvSpPr>
          <p:cNvPr id="6" name="TextBox 5"/>
          <p:cNvSpPr txBox="1">
            <a:spLocks noChangeArrowheads="1"/>
          </p:cNvSpPr>
          <p:nvPr/>
        </p:nvSpPr>
        <p:spPr bwMode="auto">
          <a:xfrm>
            <a:off x="990600" y="914400"/>
            <a:ext cx="3048000" cy="1200150"/>
          </a:xfrm>
          <a:prstGeom prst="rect">
            <a:avLst/>
          </a:prstGeom>
          <a:noFill/>
          <a:ln w="9525">
            <a:noFill/>
            <a:miter lim="800000"/>
            <a:headEnd/>
            <a:tailEnd/>
          </a:ln>
        </p:spPr>
        <p:txBody>
          <a:bodyPr>
            <a:spAutoFit/>
          </a:bodyPr>
          <a:lstStyle/>
          <a:p>
            <a:r>
              <a:rPr lang="en-US">
                <a:latin typeface="Constantia" pitchFamily="18" charset="0"/>
              </a:rPr>
              <a:t>MANDATORY:</a:t>
            </a:r>
          </a:p>
          <a:p>
            <a:endParaRPr lang="en-US">
              <a:latin typeface="Constantia" pitchFamily="18" charset="0"/>
            </a:endParaRPr>
          </a:p>
          <a:p>
            <a:r>
              <a:rPr lang="en-US">
                <a:latin typeface="Constantia" pitchFamily="18" charset="0"/>
              </a:rPr>
              <a:t>Ensure all blocks are completed!</a:t>
            </a:r>
          </a:p>
        </p:txBody>
      </p:sp>
      <p:pic>
        <p:nvPicPr>
          <p:cNvPr id="5" name="Picture 1" descr="C:\Users\mptoth2\AppData\Local\Microsoft\Windows\Temporary Internet Files\Content.IE5\G0JOAJQ1\MCj04415680000[1].wmf"/>
          <p:cNvPicPr>
            <a:picLocks noChangeAspect="1" noChangeArrowheads="1"/>
          </p:cNvPicPr>
          <p:nvPr/>
        </p:nvPicPr>
        <p:blipFill>
          <a:blip r:embed="rId3" cstate="print"/>
          <a:srcRect/>
          <a:stretch>
            <a:fillRect/>
          </a:stretch>
        </p:blipFill>
        <p:spPr bwMode="auto">
          <a:xfrm>
            <a:off x="609600" y="5105400"/>
            <a:ext cx="990600" cy="962025"/>
          </a:xfrm>
          <a:prstGeom prst="rect">
            <a:avLst/>
          </a:prstGeom>
          <a:noFill/>
          <a:ln w="9525">
            <a:noFill/>
            <a:miter lim="800000"/>
            <a:headEnd/>
            <a:tailEnd/>
          </a:ln>
        </p:spPr>
      </p:pic>
      <p:sp>
        <p:nvSpPr>
          <p:cNvPr id="24581" name="TextBox 7"/>
          <p:cNvSpPr txBox="1">
            <a:spLocks noChangeArrowheads="1"/>
          </p:cNvSpPr>
          <p:nvPr/>
        </p:nvSpPr>
        <p:spPr bwMode="auto">
          <a:xfrm>
            <a:off x="1676400" y="5181600"/>
            <a:ext cx="2057400" cy="830263"/>
          </a:xfrm>
          <a:prstGeom prst="rect">
            <a:avLst/>
          </a:prstGeom>
          <a:noFill/>
          <a:ln w="9525">
            <a:noFill/>
            <a:miter lim="800000"/>
            <a:headEnd/>
            <a:tailEnd/>
          </a:ln>
        </p:spPr>
        <p:txBody>
          <a:bodyPr>
            <a:spAutoFit/>
          </a:bodyPr>
          <a:lstStyle/>
          <a:p>
            <a:r>
              <a:rPr lang="en-US" sz="1600">
                <a:latin typeface="Arial Black" pitchFamily="34" charset="0"/>
              </a:rPr>
              <a:t>Can’t accept the application without it!</a:t>
            </a:r>
          </a:p>
        </p:txBody>
      </p:sp>
      <p:sp>
        <p:nvSpPr>
          <p:cNvPr id="9" name="Rectangle 8"/>
          <p:cNvSpPr/>
          <p:nvPr/>
        </p:nvSpPr>
        <p:spPr>
          <a:xfrm>
            <a:off x="5486400" y="5867400"/>
            <a:ext cx="1295400" cy="76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a:off x="7772400" y="5867400"/>
            <a:ext cx="685800" cy="76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584" name="TextBox 5"/>
          <p:cNvSpPr txBox="1">
            <a:spLocks noChangeArrowheads="1"/>
          </p:cNvSpPr>
          <p:nvPr/>
        </p:nvSpPr>
        <p:spPr bwMode="auto">
          <a:xfrm>
            <a:off x="762000" y="2286000"/>
            <a:ext cx="2590800" cy="1754188"/>
          </a:xfrm>
          <a:prstGeom prst="rect">
            <a:avLst/>
          </a:prstGeom>
          <a:noFill/>
          <a:ln w="9525">
            <a:noFill/>
            <a:miter lim="800000"/>
            <a:headEnd/>
            <a:tailEnd/>
          </a:ln>
        </p:spPr>
        <p:txBody>
          <a:bodyPr>
            <a:spAutoFit/>
          </a:bodyPr>
          <a:lstStyle/>
          <a:p>
            <a:pPr>
              <a:buFont typeface="Arial" charset="0"/>
              <a:buChar char="•"/>
            </a:pPr>
            <a:r>
              <a:rPr lang="en-US">
                <a:latin typeface="Constantia" pitchFamily="18" charset="0"/>
              </a:rPr>
              <a:t>Signed and dated (within 12months) by physician</a:t>
            </a:r>
          </a:p>
          <a:p>
            <a:pPr>
              <a:buFont typeface="Arial" charset="0"/>
              <a:buChar char="•"/>
            </a:pPr>
            <a:endParaRPr lang="en-US">
              <a:latin typeface="Constantia" pitchFamily="18" charset="0"/>
            </a:endParaRPr>
          </a:p>
          <a:p>
            <a:pPr>
              <a:buFont typeface="Arial" charset="0"/>
              <a:buChar char="•"/>
            </a:pPr>
            <a:r>
              <a:rPr lang="en-US" i="1">
                <a:latin typeface="Constantia" pitchFamily="18" charset="0"/>
              </a:rPr>
              <a:t>If missing any of the above, DO NOT SEND</a:t>
            </a:r>
            <a:endParaRPr lang="en-US">
              <a:latin typeface="Constantia" pitchFamily="18" charset="0"/>
            </a:endParaRPr>
          </a:p>
        </p:txBody>
      </p:sp>
      <p:sp>
        <p:nvSpPr>
          <p:cNvPr id="14" name="Rectangle 13"/>
          <p:cNvSpPr/>
          <p:nvPr/>
        </p:nvSpPr>
        <p:spPr>
          <a:xfrm>
            <a:off x="5029200" y="762000"/>
            <a:ext cx="685800" cy="152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ectangle 14"/>
          <p:cNvSpPr/>
          <p:nvPr/>
        </p:nvSpPr>
        <p:spPr>
          <a:xfrm>
            <a:off x="6172200" y="762000"/>
            <a:ext cx="685800" cy="152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ectangle 15"/>
          <p:cNvSpPr/>
          <p:nvPr/>
        </p:nvSpPr>
        <p:spPr>
          <a:xfrm>
            <a:off x="7315200" y="838200"/>
            <a:ext cx="533400" cy="76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ectangle 16"/>
          <p:cNvSpPr/>
          <p:nvPr/>
        </p:nvSpPr>
        <p:spPr>
          <a:xfrm>
            <a:off x="4876800" y="990600"/>
            <a:ext cx="685800" cy="152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ectangle 17"/>
          <p:cNvSpPr/>
          <p:nvPr/>
        </p:nvSpPr>
        <p:spPr>
          <a:xfrm>
            <a:off x="6096000" y="1066800"/>
            <a:ext cx="685800" cy="76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Rectangle 18"/>
          <p:cNvSpPr/>
          <p:nvPr/>
        </p:nvSpPr>
        <p:spPr>
          <a:xfrm>
            <a:off x="7620000" y="1066800"/>
            <a:ext cx="685800" cy="76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Rectangle 19"/>
          <p:cNvSpPr/>
          <p:nvPr/>
        </p:nvSpPr>
        <p:spPr>
          <a:xfrm>
            <a:off x="4876800" y="1905000"/>
            <a:ext cx="685800" cy="152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ectangle 20"/>
          <p:cNvSpPr/>
          <p:nvPr/>
        </p:nvSpPr>
        <p:spPr>
          <a:xfrm>
            <a:off x="6629400" y="1828800"/>
            <a:ext cx="685800" cy="152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Rectangle 21"/>
          <p:cNvSpPr/>
          <p:nvPr/>
        </p:nvSpPr>
        <p:spPr>
          <a:xfrm>
            <a:off x="6629400" y="2057400"/>
            <a:ext cx="685800" cy="152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Rectangle 22"/>
          <p:cNvSpPr/>
          <p:nvPr/>
        </p:nvSpPr>
        <p:spPr>
          <a:xfrm>
            <a:off x="4876800" y="2438400"/>
            <a:ext cx="2209800" cy="457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Rectangle 23"/>
          <p:cNvSpPr/>
          <p:nvPr/>
        </p:nvSpPr>
        <p:spPr>
          <a:xfrm>
            <a:off x="5257800" y="5181600"/>
            <a:ext cx="685800" cy="152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Rectangle 24"/>
          <p:cNvSpPr/>
          <p:nvPr/>
        </p:nvSpPr>
        <p:spPr>
          <a:xfrm>
            <a:off x="7010400" y="5181600"/>
            <a:ext cx="685800" cy="152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Rectangle 25"/>
          <p:cNvSpPr/>
          <p:nvPr/>
        </p:nvSpPr>
        <p:spPr>
          <a:xfrm>
            <a:off x="8153400" y="5257800"/>
            <a:ext cx="685800" cy="152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7" name="Picture 26" descr="719K Completed_3_of_9.jpg"/>
          <p:cNvPicPr>
            <a:picLocks noChangeAspect="1"/>
          </p:cNvPicPr>
          <p:nvPr/>
        </p:nvPicPr>
        <p:blipFill>
          <a:blip r:embed="rId4" cstate="print"/>
          <a:srcRect/>
          <a:stretch>
            <a:fillRect/>
          </a:stretch>
        </p:blipFill>
        <p:spPr bwMode="auto">
          <a:xfrm>
            <a:off x="4087813" y="0"/>
            <a:ext cx="5056187" cy="6858000"/>
          </a:xfrm>
          <a:prstGeom prst="rect">
            <a:avLst/>
          </a:prstGeom>
          <a:noFill/>
          <a:ln w="9525">
            <a:noFill/>
            <a:miter lim="800000"/>
            <a:headEnd/>
            <a:tailEnd/>
          </a:ln>
        </p:spPr>
      </p:pic>
      <p:sp>
        <p:nvSpPr>
          <p:cNvPr id="28" name="TextBox 27"/>
          <p:cNvSpPr txBox="1">
            <a:spLocks noChangeArrowheads="1"/>
          </p:cNvSpPr>
          <p:nvPr/>
        </p:nvSpPr>
        <p:spPr bwMode="auto">
          <a:xfrm>
            <a:off x="6477000" y="1981200"/>
            <a:ext cx="1447800" cy="230188"/>
          </a:xfrm>
          <a:prstGeom prst="rect">
            <a:avLst/>
          </a:prstGeom>
          <a:noFill/>
          <a:ln w="9525">
            <a:noFill/>
            <a:miter lim="800000"/>
            <a:headEnd/>
            <a:tailEnd/>
          </a:ln>
        </p:spPr>
        <p:txBody>
          <a:bodyPr>
            <a:spAutoFit/>
          </a:bodyPr>
          <a:lstStyle/>
          <a:p>
            <a:r>
              <a:rPr lang="en-US" sz="900">
                <a:latin typeface="Segoe Script" pitchFamily="34" charset="0"/>
              </a:rPr>
              <a:t>Johnny Mariner</a:t>
            </a:r>
          </a:p>
        </p:txBody>
      </p:sp>
      <p:sp>
        <p:nvSpPr>
          <p:cNvPr id="29" name="TextBox 28"/>
          <p:cNvSpPr txBox="1">
            <a:spLocks noChangeArrowheads="1"/>
          </p:cNvSpPr>
          <p:nvPr/>
        </p:nvSpPr>
        <p:spPr bwMode="auto">
          <a:xfrm>
            <a:off x="6553200" y="5181600"/>
            <a:ext cx="1447800" cy="230188"/>
          </a:xfrm>
          <a:prstGeom prst="rect">
            <a:avLst/>
          </a:prstGeom>
          <a:noFill/>
          <a:ln w="9525">
            <a:noFill/>
            <a:miter lim="800000"/>
            <a:headEnd/>
            <a:tailEnd/>
          </a:ln>
        </p:spPr>
        <p:txBody>
          <a:bodyPr>
            <a:spAutoFit/>
          </a:bodyPr>
          <a:lstStyle/>
          <a:p>
            <a:r>
              <a:rPr lang="en-US" sz="900">
                <a:latin typeface="Segoe Script" pitchFamily="34" charset="0"/>
              </a:rPr>
              <a:t>Johnny Mariner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5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heel(4)">
                                      <p:cBhvr>
                                        <p:cTn id="7" dur="1000"/>
                                        <p:tgtEl>
                                          <p:spTgt spid="6">
                                            <p:txEl>
                                              <p:pRg st="0" end="0"/>
                                            </p:txEl>
                                          </p:spTgt>
                                        </p:tgtEl>
                                      </p:cBhvr>
                                    </p:animEffect>
                                  </p:childTnLst>
                                </p:cTn>
                              </p:par>
                              <p:par>
                                <p:cTn id="8" presetID="21" presetClass="entr" presetSubtype="4"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wheel(4)">
                                      <p:cBhvr>
                                        <p:cTn id="10" dur="1000"/>
                                        <p:tgtEl>
                                          <p:spTgt spid="6">
                                            <p:txEl>
                                              <p:pRg st="2" end="2"/>
                                            </p:txEl>
                                          </p:spTgt>
                                        </p:tgtEl>
                                      </p:cBhvr>
                                    </p:animEffect>
                                  </p:childTnLst>
                                </p:cTn>
                              </p:par>
                            </p:childTnLst>
                          </p:cTn>
                        </p:par>
                        <p:par>
                          <p:cTn id="11" fill="hold">
                            <p:stCondLst>
                              <p:cond delay="1500"/>
                            </p:stCondLst>
                            <p:childTnLst>
                              <p:par>
                                <p:cTn id="12" presetID="26" presetClass="emph" presetSubtype="0" repeatCount="2000" fill="hold" nodeType="afterEffect">
                                  <p:stCondLst>
                                    <p:cond delay="500"/>
                                  </p:stCondLst>
                                  <p:childTnLst>
                                    <p:animEffect transition="out" filter="fade">
                                      <p:cBhvr>
                                        <p:cTn id="13" dur="500" tmFilter="0, 0; .2, .5; .8, .5; 1, 0"/>
                                        <p:tgtEl>
                                          <p:spTgt spid="5"/>
                                        </p:tgtEl>
                                      </p:cBhvr>
                                    </p:animEffect>
                                    <p:animScale>
                                      <p:cBhvr>
                                        <p:cTn id="14" dur="250" autoRev="1" fill="hold"/>
                                        <p:tgtEl>
                                          <p:spTgt spid="5"/>
                                        </p:tgtEl>
                                      </p:cBhvr>
                                      <p:by x="105000" y="105000"/>
                                    </p:animScale>
                                  </p:childTnLst>
                                </p:cTn>
                              </p:par>
                            </p:childTnLst>
                          </p:cTn>
                        </p:par>
                        <p:par>
                          <p:cTn id="15" fill="hold">
                            <p:stCondLst>
                              <p:cond delay="3000"/>
                            </p:stCondLst>
                            <p:childTnLst>
                              <p:par>
                                <p:cTn id="16" presetID="9" presetClass="exit" presetSubtype="0" fill="hold" nodeType="afterEffect">
                                  <p:stCondLst>
                                    <p:cond delay="2000"/>
                                  </p:stCondLst>
                                  <p:childTnLst>
                                    <p:animEffect transition="out" filter="dissolve">
                                      <p:cBhvr>
                                        <p:cTn id="17" dur="500"/>
                                        <p:tgtEl>
                                          <p:spTgt spid="13"/>
                                        </p:tgtEl>
                                      </p:cBhvr>
                                    </p:animEffect>
                                    <p:set>
                                      <p:cBhvr>
                                        <p:cTn id="18" dur="1" fill="hold">
                                          <p:stCondLst>
                                            <p:cond delay="499"/>
                                          </p:stCondLst>
                                        </p:cTn>
                                        <p:tgtEl>
                                          <p:spTgt spid="13"/>
                                        </p:tgtEl>
                                        <p:attrNameLst>
                                          <p:attrName>style.visibility</p:attrName>
                                        </p:attrNameLst>
                                      </p:cBhvr>
                                      <p:to>
                                        <p:strVal val="hidden"/>
                                      </p:to>
                                    </p:set>
                                  </p:childTnLst>
                                </p:cTn>
                              </p:par>
                            </p:childTnLst>
                          </p:cTn>
                        </p:par>
                        <p:par>
                          <p:cTn id="19" fill="hold">
                            <p:stCondLst>
                              <p:cond delay="5500"/>
                            </p:stCondLst>
                            <p:childTnLst>
                              <p:par>
                                <p:cTn id="20" presetID="9" presetClass="entr" presetSubtype="0"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dissolve">
                                      <p:cBhvr>
                                        <p:cTn id="22" dur="500"/>
                                        <p:tgtEl>
                                          <p:spTgt spid="27"/>
                                        </p:tgtEl>
                                      </p:cBhvr>
                                    </p:animEffect>
                                  </p:childTnLst>
                                </p:cTn>
                              </p:par>
                              <p:par>
                                <p:cTn id="23" presetID="27" presetClass="entr" presetSubtype="0" fill="hold" grpId="0" nodeType="withEffect">
                                  <p:stCondLst>
                                    <p:cond delay="0"/>
                                  </p:stCondLst>
                                  <p:iterate type="lt">
                                    <p:tmPct val="50000"/>
                                  </p:iterate>
                                  <p:childTnLst>
                                    <p:set>
                                      <p:cBhvr>
                                        <p:cTn id="24" dur="1" fill="hold">
                                          <p:stCondLst>
                                            <p:cond delay="0"/>
                                          </p:stCondLst>
                                        </p:cTn>
                                        <p:tgtEl>
                                          <p:spTgt spid="28"/>
                                        </p:tgtEl>
                                        <p:attrNameLst>
                                          <p:attrName>style.visibility</p:attrName>
                                        </p:attrNameLst>
                                      </p:cBhvr>
                                      <p:to>
                                        <p:strVal val="visible"/>
                                      </p:to>
                                    </p:set>
                                    <p:anim calcmode="discrete" valueType="clr">
                                      <p:cBhvr override="childStyle">
                                        <p:cTn id="25" dur="80"/>
                                        <p:tgtEl>
                                          <p:spTgt spid="28"/>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28"/>
                                        </p:tgtEl>
                                        <p:attrNameLst>
                                          <p:attrName>fillcolor</p:attrName>
                                        </p:attrNameLst>
                                      </p:cBhvr>
                                      <p:tavLst>
                                        <p:tav tm="0">
                                          <p:val>
                                            <p:clrVal>
                                              <a:schemeClr val="accent2"/>
                                            </p:clrVal>
                                          </p:val>
                                        </p:tav>
                                        <p:tav tm="50000">
                                          <p:val>
                                            <p:clrVal>
                                              <a:schemeClr val="hlink"/>
                                            </p:clrVal>
                                          </p:val>
                                        </p:tav>
                                      </p:tavLst>
                                    </p:anim>
                                    <p:set>
                                      <p:cBhvr>
                                        <p:cTn id="27" dur="80"/>
                                        <p:tgtEl>
                                          <p:spTgt spid="28"/>
                                        </p:tgtEl>
                                        <p:attrNameLst>
                                          <p:attrName>fill.type</p:attrName>
                                        </p:attrNameLst>
                                      </p:cBhvr>
                                      <p:to>
                                        <p:strVal val="solid"/>
                                      </p:to>
                                    </p:set>
                                  </p:childTnLst>
                                </p:cTn>
                              </p:par>
                              <p:par>
                                <p:cTn id="28" presetID="27" presetClass="entr" presetSubtype="0" fill="hold" grpId="0" nodeType="withEffect">
                                  <p:stCondLst>
                                    <p:cond delay="0"/>
                                  </p:stCondLst>
                                  <p:iterate type="lt">
                                    <p:tmPct val="50000"/>
                                  </p:iterate>
                                  <p:childTnLst>
                                    <p:set>
                                      <p:cBhvr>
                                        <p:cTn id="29" dur="1" fill="hold">
                                          <p:stCondLst>
                                            <p:cond delay="0"/>
                                          </p:stCondLst>
                                        </p:cTn>
                                        <p:tgtEl>
                                          <p:spTgt spid="29"/>
                                        </p:tgtEl>
                                        <p:attrNameLst>
                                          <p:attrName>style.visibility</p:attrName>
                                        </p:attrNameLst>
                                      </p:cBhvr>
                                      <p:to>
                                        <p:strVal val="visible"/>
                                      </p:to>
                                    </p:set>
                                    <p:anim calcmode="discrete" valueType="clr">
                                      <p:cBhvr override="childStyle">
                                        <p:cTn id="30" dur="80"/>
                                        <p:tgtEl>
                                          <p:spTgt spid="29"/>
                                        </p:tgtEl>
                                        <p:attrNameLst>
                                          <p:attrName>style.color</p:attrName>
                                        </p:attrNameLst>
                                      </p:cBhvr>
                                      <p:tavLst>
                                        <p:tav tm="0">
                                          <p:val>
                                            <p:clrVal>
                                              <a:schemeClr val="accent2"/>
                                            </p:clrVal>
                                          </p:val>
                                        </p:tav>
                                        <p:tav tm="50000">
                                          <p:val>
                                            <p:clrVal>
                                              <a:schemeClr val="hlink"/>
                                            </p:clrVal>
                                          </p:val>
                                        </p:tav>
                                      </p:tavLst>
                                    </p:anim>
                                    <p:anim calcmode="discrete" valueType="clr">
                                      <p:cBhvr>
                                        <p:cTn id="31" dur="80"/>
                                        <p:tgtEl>
                                          <p:spTgt spid="29"/>
                                        </p:tgtEl>
                                        <p:attrNameLst>
                                          <p:attrName>fillcolor</p:attrName>
                                        </p:attrNameLst>
                                      </p:cBhvr>
                                      <p:tavLst>
                                        <p:tav tm="0">
                                          <p:val>
                                            <p:clrVal>
                                              <a:schemeClr val="accent2"/>
                                            </p:clrVal>
                                          </p:val>
                                        </p:tav>
                                        <p:tav tm="50000">
                                          <p:val>
                                            <p:clrVal>
                                              <a:schemeClr val="hlink"/>
                                            </p:clrVal>
                                          </p:val>
                                        </p:tav>
                                      </p:tavLst>
                                    </p:anim>
                                    <p:set>
                                      <p:cBhvr>
                                        <p:cTn id="32" dur="80"/>
                                        <p:tgtEl>
                                          <p:spTgt spid="2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New 719K_4_of_9.jpg"/>
          <p:cNvPicPr>
            <a:picLocks noChangeAspect="1"/>
          </p:cNvPicPr>
          <p:nvPr/>
        </p:nvPicPr>
        <p:blipFill>
          <a:blip r:embed="rId2" cstate="print"/>
          <a:srcRect/>
          <a:stretch>
            <a:fillRect/>
          </a:stretch>
        </p:blipFill>
        <p:spPr bwMode="auto">
          <a:xfrm>
            <a:off x="4087813" y="0"/>
            <a:ext cx="5056187" cy="6858000"/>
          </a:xfrm>
          <a:prstGeom prst="rect">
            <a:avLst/>
          </a:prstGeom>
          <a:noFill/>
          <a:ln w="9525">
            <a:noFill/>
            <a:miter lim="800000"/>
            <a:headEnd/>
            <a:tailEnd/>
          </a:ln>
        </p:spPr>
      </p:pic>
      <p:sp>
        <p:nvSpPr>
          <p:cNvPr id="6" name="TextBox 5"/>
          <p:cNvSpPr txBox="1">
            <a:spLocks noChangeArrowheads="1"/>
          </p:cNvSpPr>
          <p:nvPr/>
        </p:nvSpPr>
        <p:spPr bwMode="auto">
          <a:xfrm>
            <a:off x="990600" y="914400"/>
            <a:ext cx="3048000" cy="1200150"/>
          </a:xfrm>
          <a:prstGeom prst="rect">
            <a:avLst/>
          </a:prstGeom>
          <a:noFill/>
          <a:ln w="9525">
            <a:noFill/>
            <a:miter lim="800000"/>
            <a:headEnd/>
            <a:tailEnd/>
          </a:ln>
        </p:spPr>
        <p:txBody>
          <a:bodyPr>
            <a:spAutoFit/>
          </a:bodyPr>
          <a:lstStyle/>
          <a:p>
            <a:r>
              <a:rPr lang="en-US">
                <a:latin typeface="Constantia" pitchFamily="18" charset="0"/>
              </a:rPr>
              <a:t>MANDATORY:</a:t>
            </a:r>
          </a:p>
          <a:p>
            <a:endParaRPr lang="en-US">
              <a:latin typeface="Constantia" pitchFamily="18" charset="0"/>
            </a:endParaRPr>
          </a:p>
          <a:p>
            <a:r>
              <a:rPr lang="en-US">
                <a:latin typeface="Constantia" pitchFamily="18" charset="0"/>
              </a:rPr>
              <a:t>Ensure all blocks are completed!</a:t>
            </a:r>
          </a:p>
        </p:txBody>
      </p:sp>
      <p:pic>
        <p:nvPicPr>
          <p:cNvPr id="5" name="Picture 1" descr="C:\Users\mptoth2\AppData\Local\Microsoft\Windows\Temporary Internet Files\Content.IE5\G0JOAJQ1\MCj04415680000[1].wmf"/>
          <p:cNvPicPr>
            <a:picLocks noChangeAspect="1" noChangeArrowheads="1"/>
          </p:cNvPicPr>
          <p:nvPr/>
        </p:nvPicPr>
        <p:blipFill>
          <a:blip r:embed="rId3" cstate="print"/>
          <a:srcRect/>
          <a:stretch>
            <a:fillRect/>
          </a:stretch>
        </p:blipFill>
        <p:spPr bwMode="auto">
          <a:xfrm>
            <a:off x="609600" y="5105400"/>
            <a:ext cx="990600" cy="962025"/>
          </a:xfrm>
          <a:prstGeom prst="rect">
            <a:avLst/>
          </a:prstGeom>
          <a:noFill/>
          <a:ln w="9525">
            <a:noFill/>
            <a:miter lim="800000"/>
            <a:headEnd/>
            <a:tailEnd/>
          </a:ln>
        </p:spPr>
      </p:pic>
      <p:sp>
        <p:nvSpPr>
          <p:cNvPr id="25605" name="TextBox 7"/>
          <p:cNvSpPr txBox="1">
            <a:spLocks noChangeArrowheads="1"/>
          </p:cNvSpPr>
          <p:nvPr/>
        </p:nvSpPr>
        <p:spPr bwMode="auto">
          <a:xfrm>
            <a:off x="1676400" y="5181600"/>
            <a:ext cx="2057400" cy="830263"/>
          </a:xfrm>
          <a:prstGeom prst="rect">
            <a:avLst/>
          </a:prstGeom>
          <a:noFill/>
          <a:ln w="9525">
            <a:noFill/>
            <a:miter lim="800000"/>
            <a:headEnd/>
            <a:tailEnd/>
          </a:ln>
        </p:spPr>
        <p:txBody>
          <a:bodyPr>
            <a:spAutoFit/>
          </a:bodyPr>
          <a:lstStyle/>
          <a:p>
            <a:r>
              <a:rPr lang="en-US" sz="1600">
                <a:latin typeface="Arial Black" pitchFamily="34" charset="0"/>
              </a:rPr>
              <a:t>Can’t accept the application without it!</a:t>
            </a:r>
          </a:p>
        </p:txBody>
      </p:sp>
      <p:sp>
        <p:nvSpPr>
          <p:cNvPr id="9" name="Rectangle 8"/>
          <p:cNvSpPr/>
          <p:nvPr/>
        </p:nvSpPr>
        <p:spPr>
          <a:xfrm>
            <a:off x="5486400" y="5867400"/>
            <a:ext cx="1295400" cy="76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a:off x="7772400" y="5867400"/>
            <a:ext cx="685800" cy="76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608" name="TextBox 5"/>
          <p:cNvSpPr txBox="1">
            <a:spLocks noChangeArrowheads="1"/>
          </p:cNvSpPr>
          <p:nvPr/>
        </p:nvSpPr>
        <p:spPr bwMode="auto">
          <a:xfrm>
            <a:off x="762000" y="2286000"/>
            <a:ext cx="2590800" cy="1754188"/>
          </a:xfrm>
          <a:prstGeom prst="rect">
            <a:avLst/>
          </a:prstGeom>
          <a:noFill/>
          <a:ln w="9525">
            <a:noFill/>
            <a:miter lim="800000"/>
            <a:headEnd/>
            <a:tailEnd/>
          </a:ln>
        </p:spPr>
        <p:txBody>
          <a:bodyPr>
            <a:spAutoFit/>
          </a:bodyPr>
          <a:lstStyle/>
          <a:p>
            <a:pPr>
              <a:buFont typeface="Arial" charset="0"/>
              <a:buChar char="•"/>
            </a:pPr>
            <a:r>
              <a:rPr lang="en-US">
                <a:latin typeface="Constantia" pitchFamily="18" charset="0"/>
              </a:rPr>
              <a:t>Signed and dated (within 12months) by physician</a:t>
            </a:r>
          </a:p>
          <a:p>
            <a:pPr>
              <a:buFont typeface="Arial" charset="0"/>
              <a:buChar char="•"/>
            </a:pPr>
            <a:endParaRPr lang="en-US">
              <a:latin typeface="Constantia" pitchFamily="18" charset="0"/>
            </a:endParaRPr>
          </a:p>
          <a:p>
            <a:pPr>
              <a:buFont typeface="Arial" charset="0"/>
              <a:buChar char="•"/>
            </a:pPr>
            <a:r>
              <a:rPr lang="en-US" i="1">
                <a:latin typeface="Constantia" pitchFamily="18" charset="0"/>
              </a:rPr>
              <a:t>If missing any of the above, DO NOT SEND</a:t>
            </a:r>
            <a:endParaRPr lang="en-US">
              <a:latin typeface="Constantia" pitchFamily="18" charset="0"/>
            </a:endParaRPr>
          </a:p>
        </p:txBody>
      </p:sp>
      <p:sp>
        <p:nvSpPr>
          <p:cNvPr id="20" name="Rectangle 19"/>
          <p:cNvSpPr/>
          <p:nvPr/>
        </p:nvSpPr>
        <p:spPr>
          <a:xfrm>
            <a:off x="4572000" y="1905000"/>
            <a:ext cx="152400" cy="152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Rectangle 22"/>
          <p:cNvSpPr/>
          <p:nvPr/>
        </p:nvSpPr>
        <p:spPr>
          <a:xfrm>
            <a:off x="4572000" y="2133600"/>
            <a:ext cx="2819400" cy="838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9" name="Picture 28" descr="719K Completed_4_of_9.jpg"/>
          <p:cNvPicPr>
            <a:picLocks noChangeAspect="1"/>
          </p:cNvPicPr>
          <p:nvPr/>
        </p:nvPicPr>
        <p:blipFill>
          <a:blip r:embed="rId4" cstate="print"/>
          <a:srcRect/>
          <a:stretch>
            <a:fillRect/>
          </a:stretch>
        </p:blipFill>
        <p:spPr bwMode="auto">
          <a:xfrm>
            <a:off x="4087813" y="0"/>
            <a:ext cx="5056187"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5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heel(4)">
                                      <p:cBhvr>
                                        <p:cTn id="7" dur="1000"/>
                                        <p:tgtEl>
                                          <p:spTgt spid="6">
                                            <p:txEl>
                                              <p:pRg st="0" end="0"/>
                                            </p:txEl>
                                          </p:spTgt>
                                        </p:tgtEl>
                                      </p:cBhvr>
                                    </p:animEffect>
                                  </p:childTnLst>
                                </p:cTn>
                              </p:par>
                              <p:par>
                                <p:cTn id="8" presetID="21" presetClass="entr" presetSubtype="4"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wheel(4)">
                                      <p:cBhvr>
                                        <p:cTn id="10" dur="1000"/>
                                        <p:tgtEl>
                                          <p:spTgt spid="6">
                                            <p:txEl>
                                              <p:pRg st="2" end="2"/>
                                            </p:txEl>
                                          </p:spTgt>
                                        </p:tgtEl>
                                      </p:cBhvr>
                                    </p:animEffect>
                                  </p:childTnLst>
                                </p:cTn>
                              </p:par>
                            </p:childTnLst>
                          </p:cTn>
                        </p:par>
                        <p:par>
                          <p:cTn id="11" fill="hold">
                            <p:stCondLst>
                              <p:cond delay="1500"/>
                            </p:stCondLst>
                            <p:childTnLst>
                              <p:par>
                                <p:cTn id="12" presetID="26" presetClass="emph" presetSubtype="0" repeatCount="2000" fill="hold" nodeType="afterEffect">
                                  <p:stCondLst>
                                    <p:cond delay="500"/>
                                  </p:stCondLst>
                                  <p:childTnLst>
                                    <p:animEffect transition="out" filter="fade">
                                      <p:cBhvr>
                                        <p:cTn id="13" dur="500" tmFilter="0, 0; .2, .5; .8, .5; 1, 0"/>
                                        <p:tgtEl>
                                          <p:spTgt spid="5"/>
                                        </p:tgtEl>
                                      </p:cBhvr>
                                    </p:animEffect>
                                    <p:animScale>
                                      <p:cBhvr>
                                        <p:cTn id="14" dur="250" autoRev="1" fill="hold"/>
                                        <p:tgtEl>
                                          <p:spTgt spid="5"/>
                                        </p:tgtEl>
                                      </p:cBhvr>
                                      <p:by x="105000" y="105000"/>
                                    </p:animScale>
                                  </p:childTnLst>
                                </p:cTn>
                              </p:par>
                            </p:childTnLst>
                          </p:cTn>
                        </p:par>
                        <p:par>
                          <p:cTn id="15" fill="hold">
                            <p:stCondLst>
                              <p:cond delay="3000"/>
                            </p:stCondLst>
                            <p:childTnLst>
                              <p:par>
                                <p:cTn id="16" presetID="9" presetClass="exit" presetSubtype="0" fill="hold" nodeType="afterEffect">
                                  <p:stCondLst>
                                    <p:cond delay="0"/>
                                  </p:stCondLst>
                                  <p:childTnLst>
                                    <p:animEffect transition="out" filter="dissolve">
                                      <p:cBhvr>
                                        <p:cTn id="17" dur="500"/>
                                        <p:tgtEl>
                                          <p:spTgt spid="28"/>
                                        </p:tgtEl>
                                      </p:cBhvr>
                                    </p:animEffect>
                                    <p:set>
                                      <p:cBhvr>
                                        <p:cTn id="18" dur="1" fill="hold">
                                          <p:stCondLst>
                                            <p:cond delay="499"/>
                                          </p:stCondLst>
                                        </p:cTn>
                                        <p:tgtEl>
                                          <p:spTgt spid="28"/>
                                        </p:tgtEl>
                                        <p:attrNameLst>
                                          <p:attrName>style.visibility</p:attrName>
                                        </p:attrNameLst>
                                      </p:cBhvr>
                                      <p:to>
                                        <p:strVal val="hidden"/>
                                      </p:to>
                                    </p:set>
                                  </p:childTnLst>
                                </p:cTn>
                              </p:par>
                            </p:childTnLst>
                          </p:cTn>
                        </p:par>
                        <p:par>
                          <p:cTn id="19" fill="hold">
                            <p:stCondLst>
                              <p:cond delay="3500"/>
                            </p:stCondLst>
                            <p:childTnLst>
                              <p:par>
                                <p:cTn id="20" presetID="9" presetClass="entr" presetSubtype="0" fill="hold"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dissolve">
                                      <p:cBhvr>
                                        <p:cTn id="2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New 719K_5_of_9.jpg"/>
          <p:cNvPicPr>
            <a:picLocks noChangeAspect="1"/>
          </p:cNvPicPr>
          <p:nvPr/>
        </p:nvPicPr>
        <p:blipFill>
          <a:blip r:embed="rId2" cstate="print"/>
          <a:srcRect/>
          <a:stretch>
            <a:fillRect/>
          </a:stretch>
        </p:blipFill>
        <p:spPr bwMode="auto">
          <a:xfrm>
            <a:off x="4087813" y="0"/>
            <a:ext cx="5056187" cy="6858000"/>
          </a:xfrm>
          <a:prstGeom prst="rect">
            <a:avLst/>
          </a:prstGeom>
          <a:noFill/>
          <a:ln w="9525">
            <a:noFill/>
            <a:miter lim="800000"/>
            <a:headEnd/>
            <a:tailEnd/>
          </a:ln>
        </p:spPr>
      </p:pic>
      <p:sp>
        <p:nvSpPr>
          <p:cNvPr id="6" name="TextBox 5"/>
          <p:cNvSpPr txBox="1">
            <a:spLocks noChangeArrowheads="1"/>
          </p:cNvSpPr>
          <p:nvPr/>
        </p:nvSpPr>
        <p:spPr bwMode="auto">
          <a:xfrm>
            <a:off x="990600" y="914400"/>
            <a:ext cx="3048000" cy="1200150"/>
          </a:xfrm>
          <a:prstGeom prst="rect">
            <a:avLst/>
          </a:prstGeom>
          <a:noFill/>
          <a:ln w="9525">
            <a:noFill/>
            <a:miter lim="800000"/>
            <a:headEnd/>
            <a:tailEnd/>
          </a:ln>
        </p:spPr>
        <p:txBody>
          <a:bodyPr>
            <a:spAutoFit/>
          </a:bodyPr>
          <a:lstStyle/>
          <a:p>
            <a:r>
              <a:rPr lang="en-US">
                <a:latin typeface="Constantia" pitchFamily="18" charset="0"/>
              </a:rPr>
              <a:t>MANDATORY:</a:t>
            </a:r>
          </a:p>
          <a:p>
            <a:endParaRPr lang="en-US">
              <a:latin typeface="Constantia" pitchFamily="18" charset="0"/>
            </a:endParaRPr>
          </a:p>
          <a:p>
            <a:r>
              <a:rPr lang="en-US">
                <a:latin typeface="Constantia" pitchFamily="18" charset="0"/>
              </a:rPr>
              <a:t>Ensure all blocks are completed!</a:t>
            </a:r>
          </a:p>
        </p:txBody>
      </p:sp>
      <p:pic>
        <p:nvPicPr>
          <p:cNvPr id="5" name="Picture 1" descr="C:\Users\mptoth2\AppData\Local\Microsoft\Windows\Temporary Internet Files\Content.IE5\G0JOAJQ1\MCj04415680000[1].wmf"/>
          <p:cNvPicPr>
            <a:picLocks noChangeAspect="1" noChangeArrowheads="1"/>
          </p:cNvPicPr>
          <p:nvPr/>
        </p:nvPicPr>
        <p:blipFill>
          <a:blip r:embed="rId3" cstate="print"/>
          <a:srcRect/>
          <a:stretch>
            <a:fillRect/>
          </a:stretch>
        </p:blipFill>
        <p:spPr bwMode="auto">
          <a:xfrm>
            <a:off x="609600" y="5105400"/>
            <a:ext cx="990600" cy="962025"/>
          </a:xfrm>
          <a:prstGeom prst="rect">
            <a:avLst/>
          </a:prstGeom>
          <a:noFill/>
          <a:ln w="9525">
            <a:noFill/>
            <a:miter lim="800000"/>
            <a:headEnd/>
            <a:tailEnd/>
          </a:ln>
        </p:spPr>
      </p:pic>
      <p:sp>
        <p:nvSpPr>
          <p:cNvPr id="26629" name="TextBox 7"/>
          <p:cNvSpPr txBox="1">
            <a:spLocks noChangeArrowheads="1"/>
          </p:cNvSpPr>
          <p:nvPr/>
        </p:nvSpPr>
        <p:spPr bwMode="auto">
          <a:xfrm>
            <a:off x="1676400" y="5181600"/>
            <a:ext cx="2057400" cy="830263"/>
          </a:xfrm>
          <a:prstGeom prst="rect">
            <a:avLst/>
          </a:prstGeom>
          <a:noFill/>
          <a:ln w="9525">
            <a:noFill/>
            <a:miter lim="800000"/>
            <a:headEnd/>
            <a:tailEnd/>
          </a:ln>
        </p:spPr>
        <p:txBody>
          <a:bodyPr>
            <a:spAutoFit/>
          </a:bodyPr>
          <a:lstStyle/>
          <a:p>
            <a:r>
              <a:rPr lang="en-US" sz="1600">
                <a:latin typeface="Arial Black" pitchFamily="34" charset="0"/>
              </a:rPr>
              <a:t>Can’t accept the application without it!</a:t>
            </a:r>
          </a:p>
        </p:txBody>
      </p:sp>
      <p:sp>
        <p:nvSpPr>
          <p:cNvPr id="9" name="Rectangle 8"/>
          <p:cNvSpPr/>
          <p:nvPr/>
        </p:nvSpPr>
        <p:spPr>
          <a:xfrm>
            <a:off x="5486400" y="5867400"/>
            <a:ext cx="1295400" cy="76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a:off x="7772400" y="5867400"/>
            <a:ext cx="685800" cy="76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632" name="TextBox 5"/>
          <p:cNvSpPr txBox="1">
            <a:spLocks noChangeArrowheads="1"/>
          </p:cNvSpPr>
          <p:nvPr/>
        </p:nvSpPr>
        <p:spPr bwMode="auto">
          <a:xfrm>
            <a:off x="762000" y="2286000"/>
            <a:ext cx="2590800" cy="1754188"/>
          </a:xfrm>
          <a:prstGeom prst="rect">
            <a:avLst/>
          </a:prstGeom>
          <a:noFill/>
          <a:ln w="9525">
            <a:noFill/>
            <a:miter lim="800000"/>
            <a:headEnd/>
            <a:tailEnd/>
          </a:ln>
        </p:spPr>
        <p:txBody>
          <a:bodyPr>
            <a:spAutoFit/>
          </a:bodyPr>
          <a:lstStyle/>
          <a:p>
            <a:pPr>
              <a:buFont typeface="Arial" charset="0"/>
              <a:buChar char="•"/>
            </a:pPr>
            <a:r>
              <a:rPr lang="en-US">
                <a:latin typeface="Constantia" pitchFamily="18" charset="0"/>
              </a:rPr>
              <a:t>Signed and dated (within 12months) by physician</a:t>
            </a:r>
          </a:p>
          <a:p>
            <a:pPr>
              <a:buFont typeface="Arial" charset="0"/>
              <a:buChar char="•"/>
            </a:pPr>
            <a:endParaRPr lang="en-US">
              <a:latin typeface="Constantia" pitchFamily="18" charset="0"/>
            </a:endParaRPr>
          </a:p>
          <a:p>
            <a:pPr>
              <a:buFont typeface="Arial" charset="0"/>
              <a:buChar char="•"/>
            </a:pPr>
            <a:r>
              <a:rPr lang="en-US" i="1">
                <a:latin typeface="Constantia" pitchFamily="18" charset="0"/>
              </a:rPr>
              <a:t>If missing any of the above, DO NOT SEND</a:t>
            </a:r>
            <a:endParaRPr lang="en-US">
              <a:latin typeface="Constantia" pitchFamily="18" charset="0"/>
            </a:endParaRPr>
          </a:p>
        </p:txBody>
      </p:sp>
      <p:sp>
        <p:nvSpPr>
          <p:cNvPr id="20" name="Rectangle 19"/>
          <p:cNvSpPr/>
          <p:nvPr/>
        </p:nvSpPr>
        <p:spPr>
          <a:xfrm>
            <a:off x="4495800" y="4724400"/>
            <a:ext cx="457200" cy="1066800"/>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Rectangle 22"/>
          <p:cNvSpPr/>
          <p:nvPr/>
        </p:nvSpPr>
        <p:spPr>
          <a:xfrm>
            <a:off x="5105400" y="4724400"/>
            <a:ext cx="2819400" cy="1066800"/>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ectangle 13"/>
          <p:cNvSpPr/>
          <p:nvPr/>
        </p:nvSpPr>
        <p:spPr>
          <a:xfrm>
            <a:off x="4953000" y="685800"/>
            <a:ext cx="533400" cy="3810000"/>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ectangle 14"/>
          <p:cNvSpPr/>
          <p:nvPr/>
        </p:nvSpPr>
        <p:spPr>
          <a:xfrm>
            <a:off x="6858000" y="685800"/>
            <a:ext cx="533400" cy="3810000"/>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6" name="Picture 15" descr="719K Completed_5_of_9.jpg"/>
          <p:cNvPicPr>
            <a:picLocks noChangeAspect="1"/>
          </p:cNvPicPr>
          <p:nvPr/>
        </p:nvPicPr>
        <p:blipFill>
          <a:blip r:embed="rId4" cstate="print"/>
          <a:srcRect/>
          <a:stretch>
            <a:fillRect/>
          </a:stretch>
        </p:blipFill>
        <p:spPr bwMode="auto">
          <a:xfrm>
            <a:off x="4087813" y="0"/>
            <a:ext cx="5056187"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5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heel(4)">
                                      <p:cBhvr>
                                        <p:cTn id="7" dur="1000"/>
                                        <p:tgtEl>
                                          <p:spTgt spid="6">
                                            <p:txEl>
                                              <p:pRg st="0" end="0"/>
                                            </p:txEl>
                                          </p:spTgt>
                                        </p:tgtEl>
                                      </p:cBhvr>
                                    </p:animEffect>
                                  </p:childTnLst>
                                </p:cTn>
                              </p:par>
                              <p:par>
                                <p:cTn id="8" presetID="21" presetClass="entr" presetSubtype="4"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wheel(4)">
                                      <p:cBhvr>
                                        <p:cTn id="10" dur="1000"/>
                                        <p:tgtEl>
                                          <p:spTgt spid="6">
                                            <p:txEl>
                                              <p:pRg st="2" end="2"/>
                                            </p:txEl>
                                          </p:spTgt>
                                        </p:tgtEl>
                                      </p:cBhvr>
                                    </p:animEffect>
                                  </p:childTnLst>
                                </p:cTn>
                              </p:par>
                            </p:childTnLst>
                          </p:cTn>
                        </p:par>
                        <p:par>
                          <p:cTn id="11" fill="hold">
                            <p:stCondLst>
                              <p:cond delay="1500"/>
                            </p:stCondLst>
                            <p:childTnLst>
                              <p:par>
                                <p:cTn id="12" presetID="26" presetClass="emph" presetSubtype="0" repeatCount="2000" fill="hold" nodeType="afterEffect">
                                  <p:stCondLst>
                                    <p:cond delay="500"/>
                                  </p:stCondLst>
                                  <p:childTnLst>
                                    <p:animEffect transition="out" filter="fade">
                                      <p:cBhvr>
                                        <p:cTn id="13" dur="500" tmFilter="0, 0; .2, .5; .8, .5; 1, 0"/>
                                        <p:tgtEl>
                                          <p:spTgt spid="5"/>
                                        </p:tgtEl>
                                      </p:cBhvr>
                                    </p:animEffect>
                                    <p:animScale>
                                      <p:cBhvr>
                                        <p:cTn id="14" dur="250" autoRev="1" fill="hold"/>
                                        <p:tgtEl>
                                          <p:spTgt spid="5"/>
                                        </p:tgtEl>
                                      </p:cBhvr>
                                      <p:by x="105000" y="105000"/>
                                    </p:animScale>
                                  </p:childTnLst>
                                </p:cTn>
                              </p:par>
                            </p:childTnLst>
                          </p:cTn>
                        </p:par>
                        <p:par>
                          <p:cTn id="15" fill="hold">
                            <p:stCondLst>
                              <p:cond delay="3000"/>
                            </p:stCondLst>
                            <p:childTnLst>
                              <p:par>
                                <p:cTn id="16" presetID="9" presetClass="exit" presetSubtype="0" fill="hold" nodeType="afterEffect">
                                  <p:stCondLst>
                                    <p:cond delay="0"/>
                                  </p:stCondLst>
                                  <p:childTnLst>
                                    <p:animEffect transition="out" filter="dissolve">
                                      <p:cBhvr>
                                        <p:cTn id="17" dur="500"/>
                                        <p:tgtEl>
                                          <p:spTgt spid="12"/>
                                        </p:tgtEl>
                                      </p:cBhvr>
                                    </p:animEffect>
                                    <p:set>
                                      <p:cBhvr>
                                        <p:cTn id="18" dur="1" fill="hold">
                                          <p:stCondLst>
                                            <p:cond delay="499"/>
                                          </p:stCondLst>
                                        </p:cTn>
                                        <p:tgtEl>
                                          <p:spTgt spid="12"/>
                                        </p:tgtEl>
                                        <p:attrNameLst>
                                          <p:attrName>style.visibility</p:attrName>
                                        </p:attrNameLst>
                                      </p:cBhvr>
                                      <p:to>
                                        <p:strVal val="hidden"/>
                                      </p:to>
                                    </p:set>
                                  </p:childTnLst>
                                </p:cTn>
                              </p:par>
                            </p:childTnLst>
                          </p:cTn>
                        </p:par>
                        <p:par>
                          <p:cTn id="19" fill="hold">
                            <p:stCondLst>
                              <p:cond delay="3500"/>
                            </p:stCondLst>
                            <p:childTnLst>
                              <p:par>
                                <p:cTn id="20" presetID="9" presetClass="entr" presetSubtype="0"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dissolv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990600" y="914400"/>
            <a:ext cx="3048000" cy="1200150"/>
          </a:xfrm>
          <a:prstGeom prst="rect">
            <a:avLst/>
          </a:prstGeom>
          <a:noFill/>
          <a:ln w="9525">
            <a:noFill/>
            <a:miter lim="800000"/>
            <a:headEnd/>
            <a:tailEnd/>
          </a:ln>
        </p:spPr>
        <p:txBody>
          <a:bodyPr>
            <a:spAutoFit/>
          </a:bodyPr>
          <a:lstStyle/>
          <a:p>
            <a:r>
              <a:rPr lang="en-US">
                <a:latin typeface="Constantia" pitchFamily="18" charset="0"/>
              </a:rPr>
              <a:t>MANDATORY:</a:t>
            </a:r>
          </a:p>
          <a:p>
            <a:endParaRPr lang="en-US">
              <a:latin typeface="Constantia" pitchFamily="18" charset="0"/>
            </a:endParaRPr>
          </a:p>
          <a:p>
            <a:r>
              <a:rPr lang="en-US">
                <a:latin typeface="Constantia" pitchFamily="18" charset="0"/>
              </a:rPr>
              <a:t>Ensure all blocks are completed!</a:t>
            </a:r>
          </a:p>
        </p:txBody>
      </p:sp>
      <p:pic>
        <p:nvPicPr>
          <p:cNvPr id="5" name="Picture 1" descr="C:\Users\mptoth2\AppData\Local\Microsoft\Windows\Temporary Internet Files\Content.IE5\G0JOAJQ1\MCj04415680000[1].wmf"/>
          <p:cNvPicPr>
            <a:picLocks noChangeAspect="1" noChangeArrowheads="1"/>
          </p:cNvPicPr>
          <p:nvPr/>
        </p:nvPicPr>
        <p:blipFill>
          <a:blip r:embed="rId2" cstate="print"/>
          <a:srcRect/>
          <a:stretch>
            <a:fillRect/>
          </a:stretch>
        </p:blipFill>
        <p:spPr bwMode="auto">
          <a:xfrm>
            <a:off x="609600" y="5105400"/>
            <a:ext cx="990600" cy="962025"/>
          </a:xfrm>
          <a:prstGeom prst="rect">
            <a:avLst/>
          </a:prstGeom>
          <a:noFill/>
          <a:ln w="9525">
            <a:noFill/>
            <a:miter lim="800000"/>
            <a:headEnd/>
            <a:tailEnd/>
          </a:ln>
        </p:spPr>
      </p:pic>
      <p:sp>
        <p:nvSpPr>
          <p:cNvPr id="27652" name="TextBox 7"/>
          <p:cNvSpPr txBox="1">
            <a:spLocks noChangeArrowheads="1"/>
          </p:cNvSpPr>
          <p:nvPr/>
        </p:nvSpPr>
        <p:spPr bwMode="auto">
          <a:xfrm>
            <a:off x="1676400" y="5181600"/>
            <a:ext cx="2057400" cy="830263"/>
          </a:xfrm>
          <a:prstGeom prst="rect">
            <a:avLst/>
          </a:prstGeom>
          <a:noFill/>
          <a:ln w="9525">
            <a:noFill/>
            <a:miter lim="800000"/>
            <a:headEnd/>
            <a:tailEnd/>
          </a:ln>
        </p:spPr>
        <p:txBody>
          <a:bodyPr>
            <a:spAutoFit/>
          </a:bodyPr>
          <a:lstStyle/>
          <a:p>
            <a:r>
              <a:rPr lang="en-US" sz="1600">
                <a:latin typeface="Arial Black" pitchFamily="34" charset="0"/>
              </a:rPr>
              <a:t>Can’t accept the application without it!</a:t>
            </a:r>
          </a:p>
        </p:txBody>
      </p:sp>
      <p:sp>
        <p:nvSpPr>
          <p:cNvPr id="27653" name="TextBox 5"/>
          <p:cNvSpPr txBox="1">
            <a:spLocks noChangeArrowheads="1"/>
          </p:cNvSpPr>
          <p:nvPr/>
        </p:nvSpPr>
        <p:spPr bwMode="auto">
          <a:xfrm>
            <a:off x="762000" y="2286000"/>
            <a:ext cx="2590800" cy="1754188"/>
          </a:xfrm>
          <a:prstGeom prst="rect">
            <a:avLst/>
          </a:prstGeom>
          <a:noFill/>
          <a:ln w="9525">
            <a:noFill/>
            <a:miter lim="800000"/>
            <a:headEnd/>
            <a:tailEnd/>
          </a:ln>
        </p:spPr>
        <p:txBody>
          <a:bodyPr>
            <a:spAutoFit/>
          </a:bodyPr>
          <a:lstStyle/>
          <a:p>
            <a:pPr>
              <a:buFont typeface="Arial" charset="0"/>
              <a:buChar char="•"/>
            </a:pPr>
            <a:r>
              <a:rPr lang="en-US">
                <a:latin typeface="Constantia" pitchFamily="18" charset="0"/>
              </a:rPr>
              <a:t>Signed and dated (within 12months) by physician</a:t>
            </a:r>
          </a:p>
          <a:p>
            <a:pPr>
              <a:buFont typeface="Arial" charset="0"/>
              <a:buChar char="•"/>
            </a:pPr>
            <a:endParaRPr lang="en-US">
              <a:latin typeface="Constantia" pitchFamily="18" charset="0"/>
            </a:endParaRPr>
          </a:p>
          <a:p>
            <a:pPr>
              <a:buFont typeface="Arial" charset="0"/>
              <a:buChar char="•"/>
            </a:pPr>
            <a:r>
              <a:rPr lang="en-US" i="1">
                <a:latin typeface="Constantia" pitchFamily="18" charset="0"/>
              </a:rPr>
              <a:t>If missing any of the above, DO NOT SEND</a:t>
            </a:r>
            <a:endParaRPr lang="en-US">
              <a:latin typeface="Constantia" pitchFamily="18" charset="0"/>
            </a:endParaRPr>
          </a:p>
        </p:txBody>
      </p:sp>
      <p:pic>
        <p:nvPicPr>
          <p:cNvPr id="17" name="Picture 16" descr="New 719K_6_of_9.jpg"/>
          <p:cNvPicPr>
            <a:picLocks noChangeAspect="1"/>
          </p:cNvPicPr>
          <p:nvPr/>
        </p:nvPicPr>
        <p:blipFill>
          <a:blip r:embed="rId3" cstate="print"/>
          <a:srcRect/>
          <a:stretch>
            <a:fillRect/>
          </a:stretch>
        </p:blipFill>
        <p:spPr bwMode="auto">
          <a:xfrm>
            <a:off x="4087813" y="0"/>
            <a:ext cx="5056187" cy="6858000"/>
          </a:xfrm>
          <a:prstGeom prst="rect">
            <a:avLst/>
          </a:prstGeom>
          <a:noFill/>
          <a:ln w="9525">
            <a:noFill/>
            <a:miter lim="800000"/>
            <a:headEnd/>
            <a:tailEnd/>
          </a:ln>
        </p:spPr>
      </p:pic>
      <p:sp>
        <p:nvSpPr>
          <p:cNvPr id="18" name="Rectangle 17"/>
          <p:cNvSpPr/>
          <p:nvPr/>
        </p:nvSpPr>
        <p:spPr>
          <a:xfrm>
            <a:off x="5105400" y="990600"/>
            <a:ext cx="457200" cy="152400"/>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Rectangle 18"/>
          <p:cNvSpPr/>
          <p:nvPr/>
        </p:nvSpPr>
        <p:spPr>
          <a:xfrm>
            <a:off x="6096000" y="990600"/>
            <a:ext cx="457200" cy="152400"/>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ectangle 20"/>
          <p:cNvSpPr/>
          <p:nvPr/>
        </p:nvSpPr>
        <p:spPr>
          <a:xfrm>
            <a:off x="5105400" y="1219200"/>
            <a:ext cx="457200" cy="76200"/>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Rectangle 21"/>
          <p:cNvSpPr/>
          <p:nvPr/>
        </p:nvSpPr>
        <p:spPr>
          <a:xfrm>
            <a:off x="6096000" y="1219200"/>
            <a:ext cx="457200" cy="76200"/>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Rectangle 23"/>
          <p:cNvSpPr/>
          <p:nvPr/>
        </p:nvSpPr>
        <p:spPr>
          <a:xfrm rot="5400000">
            <a:off x="8077200" y="1066800"/>
            <a:ext cx="304800" cy="152400"/>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Rectangle 24"/>
          <p:cNvSpPr/>
          <p:nvPr/>
        </p:nvSpPr>
        <p:spPr>
          <a:xfrm rot="5554275">
            <a:off x="4355306" y="1902620"/>
            <a:ext cx="530225" cy="80962"/>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Rectangle 25"/>
          <p:cNvSpPr/>
          <p:nvPr/>
        </p:nvSpPr>
        <p:spPr>
          <a:xfrm rot="5554275">
            <a:off x="6490494" y="1748632"/>
            <a:ext cx="682625" cy="84137"/>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Rectangle 26"/>
          <p:cNvSpPr/>
          <p:nvPr/>
        </p:nvSpPr>
        <p:spPr>
          <a:xfrm>
            <a:off x="5181600" y="2590800"/>
            <a:ext cx="2743200" cy="304800"/>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Rectangle 27"/>
          <p:cNvSpPr/>
          <p:nvPr/>
        </p:nvSpPr>
        <p:spPr>
          <a:xfrm>
            <a:off x="4953000" y="3048000"/>
            <a:ext cx="3505200" cy="304800"/>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Rectangle 28"/>
          <p:cNvSpPr/>
          <p:nvPr/>
        </p:nvSpPr>
        <p:spPr>
          <a:xfrm>
            <a:off x="5486400" y="5867400"/>
            <a:ext cx="914400" cy="76200"/>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Rectangle 29"/>
          <p:cNvSpPr/>
          <p:nvPr/>
        </p:nvSpPr>
        <p:spPr>
          <a:xfrm>
            <a:off x="7696200" y="5867400"/>
            <a:ext cx="914400" cy="76200"/>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1" name="Picture 30" descr="719K Completed_6_of_9.jpg"/>
          <p:cNvPicPr>
            <a:picLocks noChangeAspect="1"/>
          </p:cNvPicPr>
          <p:nvPr/>
        </p:nvPicPr>
        <p:blipFill>
          <a:blip r:embed="rId4" cstate="print"/>
          <a:srcRect/>
          <a:stretch>
            <a:fillRect/>
          </a:stretch>
        </p:blipFill>
        <p:spPr bwMode="auto">
          <a:xfrm>
            <a:off x="4087813" y="0"/>
            <a:ext cx="5056187"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5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heel(4)">
                                      <p:cBhvr>
                                        <p:cTn id="7" dur="1000"/>
                                        <p:tgtEl>
                                          <p:spTgt spid="6">
                                            <p:txEl>
                                              <p:pRg st="0" end="0"/>
                                            </p:txEl>
                                          </p:spTgt>
                                        </p:tgtEl>
                                      </p:cBhvr>
                                    </p:animEffect>
                                  </p:childTnLst>
                                </p:cTn>
                              </p:par>
                              <p:par>
                                <p:cTn id="8" presetID="21" presetClass="entr" presetSubtype="4"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wheel(4)">
                                      <p:cBhvr>
                                        <p:cTn id="10" dur="1000"/>
                                        <p:tgtEl>
                                          <p:spTgt spid="6">
                                            <p:txEl>
                                              <p:pRg st="2" end="2"/>
                                            </p:txEl>
                                          </p:spTgt>
                                        </p:tgtEl>
                                      </p:cBhvr>
                                    </p:animEffect>
                                  </p:childTnLst>
                                </p:cTn>
                              </p:par>
                            </p:childTnLst>
                          </p:cTn>
                        </p:par>
                        <p:par>
                          <p:cTn id="11" fill="hold">
                            <p:stCondLst>
                              <p:cond delay="1500"/>
                            </p:stCondLst>
                            <p:childTnLst>
                              <p:par>
                                <p:cTn id="12" presetID="26" presetClass="emph" presetSubtype="0" repeatCount="2000" fill="hold" nodeType="afterEffect">
                                  <p:stCondLst>
                                    <p:cond delay="500"/>
                                  </p:stCondLst>
                                  <p:childTnLst>
                                    <p:animEffect transition="out" filter="fade">
                                      <p:cBhvr>
                                        <p:cTn id="13" dur="500" tmFilter="0, 0; .2, .5; .8, .5; 1, 0"/>
                                        <p:tgtEl>
                                          <p:spTgt spid="5"/>
                                        </p:tgtEl>
                                      </p:cBhvr>
                                    </p:animEffect>
                                    <p:animScale>
                                      <p:cBhvr>
                                        <p:cTn id="14" dur="250" autoRev="1" fill="hold"/>
                                        <p:tgtEl>
                                          <p:spTgt spid="5"/>
                                        </p:tgtEl>
                                      </p:cBhvr>
                                      <p:by x="105000" y="105000"/>
                                    </p:animScale>
                                  </p:childTnLst>
                                </p:cTn>
                              </p:par>
                            </p:childTnLst>
                          </p:cTn>
                        </p:par>
                        <p:par>
                          <p:cTn id="15" fill="hold">
                            <p:stCondLst>
                              <p:cond delay="3000"/>
                            </p:stCondLst>
                            <p:childTnLst>
                              <p:par>
                                <p:cTn id="16" presetID="9" presetClass="exit" presetSubtype="0" fill="hold" nodeType="afterEffect">
                                  <p:stCondLst>
                                    <p:cond delay="0"/>
                                  </p:stCondLst>
                                  <p:childTnLst>
                                    <p:animEffect transition="out" filter="dissolve">
                                      <p:cBhvr>
                                        <p:cTn id="17" dur="500"/>
                                        <p:tgtEl>
                                          <p:spTgt spid="17"/>
                                        </p:tgtEl>
                                      </p:cBhvr>
                                    </p:animEffect>
                                    <p:set>
                                      <p:cBhvr>
                                        <p:cTn id="18" dur="1" fill="hold">
                                          <p:stCondLst>
                                            <p:cond delay="499"/>
                                          </p:stCondLst>
                                        </p:cTn>
                                        <p:tgtEl>
                                          <p:spTgt spid="17"/>
                                        </p:tgtEl>
                                        <p:attrNameLst>
                                          <p:attrName>style.visibility</p:attrName>
                                        </p:attrNameLst>
                                      </p:cBhvr>
                                      <p:to>
                                        <p:strVal val="hidden"/>
                                      </p:to>
                                    </p:set>
                                  </p:childTnLst>
                                </p:cTn>
                              </p:par>
                            </p:childTnLst>
                          </p:cTn>
                        </p:par>
                        <p:par>
                          <p:cTn id="19" fill="hold">
                            <p:stCondLst>
                              <p:cond delay="3500"/>
                            </p:stCondLst>
                            <p:childTnLst>
                              <p:par>
                                <p:cTn id="20" presetID="9" presetClass="entr" presetSubtype="0"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dissolve">
                                      <p:cBhvr>
                                        <p:cTn id="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New 719K_7_of_9.jpg"/>
          <p:cNvPicPr>
            <a:picLocks noChangeAspect="1"/>
          </p:cNvPicPr>
          <p:nvPr/>
        </p:nvPicPr>
        <p:blipFill>
          <a:blip r:embed="rId2" cstate="print"/>
          <a:srcRect/>
          <a:stretch>
            <a:fillRect/>
          </a:stretch>
        </p:blipFill>
        <p:spPr bwMode="auto">
          <a:xfrm>
            <a:off x="4087813" y="0"/>
            <a:ext cx="5056187" cy="6858000"/>
          </a:xfrm>
          <a:prstGeom prst="rect">
            <a:avLst/>
          </a:prstGeom>
          <a:noFill/>
          <a:ln w="9525">
            <a:noFill/>
            <a:miter lim="800000"/>
            <a:headEnd/>
            <a:tailEnd/>
          </a:ln>
        </p:spPr>
      </p:pic>
      <p:sp>
        <p:nvSpPr>
          <p:cNvPr id="6" name="TextBox 5"/>
          <p:cNvSpPr txBox="1">
            <a:spLocks noChangeArrowheads="1"/>
          </p:cNvSpPr>
          <p:nvPr/>
        </p:nvSpPr>
        <p:spPr bwMode="auto">
          <a:xfrm>
            <a:off x="990600" y="914400"/>
            <a:ext cx="3048000" cy="1200150"/>
          </a:xfrm>
          <a:prstGeom prst="rect">
            <a:avLst/>
          </a:prstGeom>
          <a:noFill/>
          <a:ln w="9525">
            <a:noFill/>
            <a:miter lim="800000"/>
            <a:headEnd/>
            <a:tailEnd/>
          </a:ln>
        </p:spPr>
        <p:txBody>
          <a:bodyPr>
            <a:spAutoFit/>
          </a:bodyPr>
          <a:lstStyle/>
          <a:p>
            <a:r>
              <a:rPr lang="en-US">
                <a:latin typeface="Constantia" pitchFamily="18" charset="0"/>
              </a:rPr>
              <a:t>MANDATORY:</a:t>
            </a:r>
          </a:p>
          <a:p>
            <a:endParaRPr lang="en-US">
              <a:latin typeface="Constantia" pitchFamily="18" charset="0"/>
            </a:endParaRPr>
          </a:p>
          <a:p>
            <a:r>
              <a:rPr lang="en-US">
                <a:latin typeface="Constantia" pitchFamily="18" charset="0"/>
              </a:rPr>
              <a:t>Ensure all blocks are completed!</a:t>
            </a:r>
          </a:p>
        </p:txBody>
      </p:sp>
      <p:pic>
        <p:nvPicPr>
          <p:cNvPr id="5" name="Picture 1" descr="C:\Users\mptoth2\AppData\Local\Microsoft\Windows\Temporary Internet Files\Content.IE5\G0JOAJQ1\MCj04415680000[1].wmf"/>
          <p:cNvPicPr>
            <a:picLocks noChangeAspect="1" noChangeArrowheads="1"/>
          </p:cNvPicPr>
          <p:nvPr/>
        </p:nvPicPr>
        <p:blipFill>
          <a:blip r:embed="rId3" cstate="print"/>
          <a:srcRect/>
          <a:stretch>
            <a:fillRect/>
          </a:stretch>
        </p:blipFill>
        <p:spPr bwMode="auto">
          <a:xfrm>
            <a:off x="609600" y="5105400"/>
            <a:ext cx="990600" cy="962025"/>
          </a:xfrm>
          <a:prstGeom prst="rect">
            <a:avLst/>
          </a:prstGeom>
          <a:noFill/>
          <a:ln w="9525">
            <a:noFill/>
            <a:miter lim="800000"/>
            <a:headEnd/>
            <a:tailEnd/>
          </a:ln>
        </p:spPr>
      </p:pic>
      <p:sp>
        <p:nvSpPr>
          <p:cNvPr id="28677" name="TextBox 7"/>
          <p:cNvSpPr txBox="1">
            <a:spLocks noChangeArrowheads="1"/>
          </p:cNvSpPr>
          <p:nvPr/>
        </p:nvSpPr>
        <p:spPr bwMode="auto">
          <a:xfrm>
            <a:off x="1676400" y="5181600"/>
            <a:ext cx="2057400" cy="830263"/>
          </a:xfrm>
          <a:prstGeom prst="rect">
            <a:avLst/>
          </a:prstGeom>
          <a:noFill/>
          <a:ln w="9525">
            <a:noFill/>
            <a:miter lim="800000"/>
            <a:headEnd/>
            <a:tailEnd/>
          </a:ln>
        </p:spPr>
        <p:txBody>
          <a:bodyPr>
            <a:spAutoFit/>
          </a:bodyPr>
          <a:lstStyle/>
          <a:p>
            <a:r>
              <a:rPr lang="en-US" sz="1600">
                <a:latin typeface="Arial Black" pitchFamily="34" charset="0"/>
              </a:rPr>
              <a:t>Can’t accept the application without it!</a:t>
            </a:r>
          </a:p>
        </p:txBody>
      </p:sp>
      <p:sp>
        <p:nvSpPr>
          <p:cNvPr id="28678" name="TextBox 5"/>
          <p:cNvSpPr txBox="1">
            <a:spLocks noChangeArrowheads="1"/>
          </p:cNvSpPr>
          <p:nvPr/>
        </p:nvSpPr>
        <p:spPr bwMode="auto">
          <a:xfrm>
            <a:off x="762000" y="2286000"/>
            <a:ext cx="2590800" cy="1754188"/>
          </a:xfrm>
          <a:prstGeom prst="rect">
            <a:avLst/>
          </a:prstGeom>
          <a:noFill/>
          <a:ln w="9525">
            <a:noFill/>
            <a:miter lim="800000"/>
            <a:headEnd/>
            <a:tailEnd/>
          </a:ln>
        </p:spPr>
        <p:txBody>
          <a:bodyPr>
            <a:spAutoFit/>
          </a:bodyPr>
          <a:lstStyle/>
          <a:p>
            <a:pPr>
              <a:buFont typeface="Arial" charset="0"/>
              <a:buChar char="•"/>
            </a:pPr>
            <a:r>
              <a:rPr lang="en-US">
                <a:latin typeface="Constantia" pitchFamily="18" charset="0"/>
              </a:rPr>
              <a:t>Signed and dated (within 12months) by physician</a:t>
            </a:r>
          </a:p>
          <a:p>
            <a:pPr>
              <a:buFont typeface="Arial" charset="0"/>
              <a:buChar char="•"/>
            </a:pPr>
            <a:endParaRPr lang="en-US">
              <a:latin typeface="Constantia" pitchFamily="18" charset="0"/>
            </a:endParaRPr>
          </a:p>
          <a:p>
            <a:pPr>
              <a:buFont typeface="Arial" charset="0"/>
              <a:buChar char="•"/>
            </a:pPr>
            <a:r>
              <a:rPr lang="en-US" i="1">
                <a:latin typeface="Constantia" pitchFamily="18" charset="0"/>
              </a:rPr>
              <a:t>If missing any of the above, DO NOT SEND</a:t>
            </a:r>
            <a:endParaRPr lang="en-US">
              <a:latin typeface="Constantia" pitchFamily="18" charset="0"/>
            </a:endParaRPr>
          </a:p>
        </p:txBody>
      </p:sp>
      <p:sp>
        <p:nvSpPr>
          <p:cNvPr id="18" name="Rectangle 17"/>
          <p:cNvSpPr/>
          <p:nvPr/>
        </p:nvSpPr>
        <p:spPr>
          <a:xfrm>
            <a:off x="5105400" y="685800"/>
            <a:ext cx="457200" cy="152400"/>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Rectangle 18"/>
          <p:cNvSpPr/>
          <p:nvPr/>
        </p:nvSpPr>
        <p:spPr>
          <a:xfrm>
            <a:off x="6172200" y="685800"/>
            <a:ext cx="457200" cy="152400"/>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ectangle 20"/>
          <p:cNvSpPr/>
          <p:nvPr/>
        </p:nvSpPr>
        <p:spPr>
          <a:xfrm>
            <a:off x="5105400" y="990600"/>
            <a:ext cx="457200" cy="76200"/>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Rectangle 21"/>
          <p:cNvSpPr/>
          <p:nvPr/>
        </p:nvSpPr>
        <p:spPr>
          <a:xfrm>
            <a:off x="8153400" y="762000"/>
            <a:ext cx="457200" cy="76200"/>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Rectangle 23"/>
          <p:cNvSpPr/>
          <p:nvPr/>
        </p:nvSpPr>
        <p:spPr>
          <a:xfrm rot="5400000">
            <a:off x="7200900" y="571500"/>
            <a:ext cx="76200" cy="457200"/>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Rectangle 24"/>
          <p:cNvSpPr/>
          <p:nvPr/>
        </p:nvSpPr>
        <p:spPr>
          <a:xfrm rot="5400000">
            <a:off x="4564857" y="1623218"/>
            <a:ext cx="1181100" cy="868363"/>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Rectangle 25"/>
          <p:cNvSpPr/>
          <p:nvPr/>
        </p:nvSpPr>
        <p:spPr>
          <a:xfrm rot="5400000">
            <a:off x="6781800" y="1600200"/>
            <a:ext cx="1219200" cy="914400"/>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Rectangle 26"/>
          <p:cNvSpPr/>
          <p:nvPr/>
        </p:nvSpPr>
        <p:spPr>
          <a:xfrm>
            <a:off x="6477000" y="914400"/>
            <a:ext cx="685800" cy="152400"/>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Rectangle 27"/>
          <p:cNvSpPr/>
          <p:nvPr/>
        </p:nvSpPr>
        <p:spPr>
          <a:xfrm>
            <a:off x="4495800" y="2895600"/>
            <a:ext cx="4343400" cy="1524000"/>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Rectangle 28"/>
          <p:cNvSpPr/>
          <p:nvPr/>
        </p:nvSpPr>
        <p:spPr>
          <a:xfrm>
            <a:off x="5486400" y="5867400"/>
            <a:ext cx="914400" cy="76200"/>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Rectangle 29"/>
          <p:cNvSpPr/>
          <p:nvPr/>
        </p:nvSpPr>
        <p:spPr>
          <a:xfrm>
            <a:off x="7696200" y="5867400"/>
            <a:ext cx="914400" cy="76200"/>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Rectangle 22"/>
          <p:cNvSpPr/>
          <p:nvPr/>
        </p:nvSpPr>
        <p:spPr>
          <a:xfrm>
            <a:off x="7620000" y="990600"/>
            <a:ext cx="685800" cy="76200"/>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2" name="Picture 31" descr="719K Completed_7_of_9.jpg"/>
          <p:cNvPicPr>
            <a:picLocks noChangeAspect="1"/>
          </p:cNvPicPr>
          <p:nvPr/>
        </p:nvPicPr>
        <p:blipFill>
          <a:blip r:embed="rId4" cstate="print"/>
          <a:srcRect/>
          <a:stretch>
            <a:fillRect/>
          </a:stretch>
        </p:blipFill>
        <p:spPr bwMode="auto">
          <a:xfrm>
            <a:off x="4087813" y="0"/>
            <a:ext cx="5056187"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5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heel(4)">
                                      <p:cBhvr>
                                        <p:cTn id="7" dur="1000"/>
                                        <p:tgtEl>
                                          <p:spTgt spid="6">
                                            <p:txEl>
                                              <p:pRg st="0" end="0"/>
                                            </p:txEl>
                                          </p:spTgt>
                                        </p:tgtEl>
                                      </p:cBhvr>
                                    </p:animEffect>
                                  </p:childTnLst>
                                </p:cTn>
                              </p:par>
                              <p:par>
                                <p:cTn id="8" presetID="21" presetClass="entr" presetSubtype="4"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wheel(4)">
                                      <p:cBhvr>
                                        <p:cTn id="10" dur="1000"/>
                                        <p:tgtEl>
                                          <p:spTgt spid="6">
                                            <p:txEl>
                                              <p:pRg st="2" end="2"/>
                                            </p:txEl>
                                          </p:spTgt>
                                        </p:tgtEl>
                                      </p:cBhvr>
                                    </p:animEffect>
                                  </p:childTnLst>
                                </p:cTn>
                              </p:par>
                            </p:childTnLst>
                          </p:cTn>
                        </p:par>
                        <p:par>
                          <p:cTn id="11" fill="hold">
                            <p:stCondLst>
                              <p:cond delay="1500"/>
                            </p:stCondLst>
                            <p:childTnLst>
                              <p:par>
                                <p:cTn id="12" presetID="26" presetClass="emph" presetSubtype="0" repeatCount="2000" fill="hold" nodeType="afterEffect">
                                  <p:stCondLst>
                                    <p:cond delay="500"/>
                                  </p:stCondLst>
                                  <p:childTnLst>
                                    <p:animEffect transition="out" filter="fade">
                                      <p:cBhvr>
                                        <p:cTn id="13" dur="500" tmFilter="0, 0; .2, .5; .8, .5; 1, 0"/>
                                        <p:tgtEl>
                                          <p:spTgt spid="5"/>
                                        </p:tgtEl>
                                      </p:cBhvr>
                                    </p:animEffect>
                                    <p:animScale>
                                      <p:cBhvr>
                                        <p:cTn id="14" dur="250" autoRev="1" fill="hold"/>
                                        <p:tgtEl>
                                          <p:spTgt spid="5"/>
                                        </p:tgtEl>
                                      </p:cBhvr>
                                      <p:by x="105000" y="105000"/>
                                    </p:animScale>
                                  </p:childTnLst>
                                </p:cTn>
                              </p:par>
                            </p:childTnLst>
                          </p:cTn>
                        </p:par>
                        <p:par>
                          <p:cTn id="15" fill="hold">
                            <p:stCondLst>
                              <p:cond delay="3000"/>
                            </p:stCondLst>
                            <p:childTnLst>
                              <p:par>
                                <p:cTn id="16" presetID="9" presetClass="exit" presetSubtype="0" fill="hold" nodeType="afterEffect">
                                  <p:stCondLst>
                                    <p:cond delay="0"/>
                                  </p:stCondLst>
                                  <p:childTnLst>
                                    <p:animEffect transition="out" filter="dissolve">
                                      <p:cBhvr>
                                        <p:cTn id="17" dur="500"/>
                                        <p:tgtEl>
                                          <p:spTgt spid="20"/>
                                        </p:tgtEl>
                                      </p:cBhvr>
                                    </p:animEffect>
                                    <p:set>
                                      <p:cBhvr>
                                        <p:cTn id="18" dur="1" fill="hold">
                                          <p:stCondLst>
                                            <p:cond delay="499"/>
                                          </p:stCondLst>
                                        </p:cTn>
                                        <p:tgtEl>
                                          <p:spTgt spid="20"/>
                                        </p:tgtEl>
                                        <p:attrNameLst>
                                          <p:attrName>style.visibility</p:attrName>
                                        </p:attrNameLst>
                                      </p:cBhvr>
                                      <p:to>
                                        <p:strVal val="hidden"/>
                                      </p:to>
                                    </p:set>
                                  </p:childTnLst>
                                </p:cTn>
                              </p:par>
                            </p:childTnLst>
                          </p:cTn>
                        </p:par>
                        <p:par>
                          <p:cTn id="19" fill="hold">
                            <p:stCondLst>
                              <p:cond delay="3500"/>
                            </p:stCondLst>
                            <p:childTnLst>
                              <p:par>
                                <p:cTn id="20" presetID="9" presetClass="entr" presetSubtype="0" fill="hold"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dissolve">
                                      <p:cBhvr>
                                        <p:cTn id="2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0" descr="New 719K_8_of_9.jpg"/>
          <p:cNvPicPr>
            <a:picLocks noChangeAspect="1"/>
          </p:cNvPicPr>
          <p:nvPr/>
        </p:nvPicPr>
        <p:blipFill>
          <a:blip r:embed="rId2" cstate="print"/>
          <a:srcRect/>
          <a:stretch>
            <a:fillRect/>
          </a:stretch>
        </p:blipFill>
        <p:spPr bwMode="auto">
          <a:xfrm>
            <a:off x="4087813" y="0"/>
            <a:ext cx="5056187" cy="6858000"/>
          </a:xfrm>
          <a:prstGeom prst="rect">
            <a:avLst/>
          </a:prstGeom>
          <a:noFill/>
          <a:ln w="9525">
            <a:noFill/>
            <a:miter lim="800000"/>
            <a:headEnd/>
            <a:tailEnd/>
          </a:ln>
        </p:spPr>
      </p:pic>
      <p:sp>
        <p:nvSpPr>
          <p:cNvPr id="6" name="TextBox 5"/>
          <p:cNvSpPr txBox="1">
            <a:spLocks noChangeArrowheads="1"/>
          </p:cNvSpPr>
          <p:nvPr/>
        </p:nvSpPr>
        <p:spPr bwMode="auto">
          <a:xfrm>
            <a:off x="990600" y="914400"/>
            <a:ext cx="3048000" cy="1200150"/>
          </a:xfrm>
          <a:prstGeom prst="rect">
            <a:avLst/>
          </a:prstGeom>
          <a:noFill/>
          <a:ln w="9525">
            <a:noFill/>
            <a:miter lim="800000"/>
            <a:headEnd/>
            <a:tailEnd/>
          </a:ln>
        </p:spPr>
        <p:txBody>
          <a:bodyPr>
            <a:spAutoFit/>
          </a:bodyPr>
          <a:lstStyle/>
          <a:p>
            <a:r>
              <a:rPr lang="en-US">
                <a:latin typeface="Constantia" pitchFamily="18" charset="0"/>
              </a:rPr>
              <a:t>MANDATORY:</a:t>
            </a:r>
          </a:p>
          <a:p>
            <a:endParaRPr lang="en-US">
              <a:latin typeface="Constantia" pitchFamily="18" charset="0"/>
            </a:endParaRPr>
          </a:p>
          <a:p>
            <a:r>
              <a:rPr lang="en-US">
                <a:latin typeface="Constantia" pitchFamily="18" charset="0"/>
              </a:rPr>
              <a:t>Ensure all blocks are completed!</a:t>
            </a:r>
          </a:p>
        </p:txBody>
      </p:sp>
      <p:pic>
        <p:nvPicPr>
          <p:cNvPr id="5" name="Picture 1" descr="C:\Users\mptoth2\AppData\Local\Microsoft\Windows\Temporary Internet Files\Content.IE5\G0JOAJQ1\MCj04415680000[1].wmf"/>
          <p:cNvPicPr>
            <a:picLocks noChangeAspect="1" noChangeArrowheads="1"/>
          </p:cNvPicPr>
          <p:nvPr/>
        </p:nvPicPr>
        <p:blipFill>
          <a:blip r:embed="rId3" cstate="print"/>
          <a:srcRect/>
          <a:stretch>
            <a:fillRect/>
          </a:stretch>
        </p:blipFill>
        <p:spPr bwMode="auto">
          <a:xfrm>
            <a:off x="609600" y="5105400"/>
            <a:ext cx="990600" cy="962025"/>
          </a:xfrm>
          <a:prstGeom prst="rect">
            <a:avLst/>
          </a:prstGeom>
          <a:noFill/>
          <a:ln w="9525">
            <a:noFill/>
            <a:miter lim="800000"/>
            <a:headEnd/>
            <a:tailEnd/>
          </a:ln>
        </p:spPr>
      </p:pic>
      <p:sp>
        <p:nvSpPr>
          <p:cNvPr id="29701" name="TextBox 7"/>
          <p:cNvSpPr txBox="1">
            <a:spLocks noChangeArrowheads="1"/>
          </p:cNvSpPr>
          <p:nvPr/>
        </p:nvSpPr>
        <p:spPr bwMode="auto">
          <a:xfrm>
            <a:off x="1676400" y="5181600"/>
            <a:ext cx="2057400" cy="830263"/>
          </a:xfrm>
          <a:prstGeom prst="rect">
            <a:avLst/>
          </a:prstGeom>
          <a:noFill/>
          <a:ln w="9525">
            <a:noFill/>
            <a:miter lim="800000"/>
            <a:headEnd/>
            <a:tailEnd/>
          </a:ln>
        </p:spPr>
        <p:txBody>
          <a:bodyPr>
            <a:spAutoFit/>
          </a:bodyPr>
          <a:lstStyle/>
          <a:p>
            <a:r>
              <a:rPr lang="en-US" sz="1600">
                <a:latin typeface="Arial Black" pitchFamily="34" charset="0"/>
              </a:rPr>
              <a:t>Can’t accept the application without it!</a:t>
            </a:r>
          </a:p>
        </p:txBody>
      </p:sp>
      <p:sp>
        <p:nvSpPr>
          <p:cNvPr id="29702" name="TextBox 5"/>
          <p:cNvSpPr txBox="1">
            <a:spLocks noChangeArrowheads="1"/>
          </p:cNvSpPr>
          <p:nvPr/>
        </p:nvSpPr>
        <p:spPr bwMode="auto">
          <a:xfrm>
            <a:off x="762000" y="2286000"/>
            <a:ext cx="2590800" cy="1754188"/>
          </a:xfrm>
          <a:prstGeom prst="rect">
            <a:avLst/>
          </a:prstGeom>
          <a:noFill/>
          <a:ln w="9525">
            <a:noFill/>
            <a:miter lim="800000"/>
            <a:headEnd/>
            <a:tailEnd/>
          </a:ln>
        </p:spPr>
        <p:txBody>
          <a:bodyPr>
            <a:spAutoFit/>
          </a:bodyPr>
          <a:lstStyle/>
          <a:p>
            <a:pPr>
              <a:buFont typeface="Arial" charset="0"/>
              <a:buChar char="•"/>
            </a:pPr>
            <a:r>
              <a:rPr lang="en-US">
                <a:latin typeface="Constantia" pitchFamily="18" charset="0"/>
              </a:rPr>
              <a:t>Signed and dated (within 12months) by physician</a:t>
            </a:r>
          </a:p>
          <a:p>
            <a:pPr>
              <a:buFont typeface="Arial" charset="0"/>
              <a:buChar char="•"/>
            </a:pPr>
            <a:endParaRPr lang="en-US">
              <a:latin typeface="Constantia" pitchFamily="18" charset="0"/>
            </a:endParaRPr>
          </a:p>
          <a:p>
            <a:pPr>
              <a:buFont typeface="Arial" charset="0"/>
              <a:buChar char="•"/>
            </a:pPr>
            <a:r>
              <a:rPr lang="en-US" i="1">
                <a:latin typeface="Constantia" pitchFamily="18" charset="0"/>
              </a:rPr>
              <a:t>If missing any of the above, DO NOT SEND</a:t>
            </a:r>
            <a:endParaRPr lang="en-US">
              <a:latin typeface="Constantia" pitchFamily="18" charset="0"/>
            </a:endParaRPr>
          </a:p>
        </p:txBody>
      </p:sp>
      <p:sp>
        <p:nvSpPr>
          <p:cNvPr id="29" name="Rectangle 28"/>
          <p:cNvSpPr/>
          <p:nvPr/>
        </p:nvSpPr>
        <p:spPr>
          <a:xfrm>
            <a:off x="5486400" y="5867400"/>
            <a:ext cx="914400" cy="76200"/>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Rectangle 29"/>
          <p:cNvSpPr/>
          <p:nvPr/>
        </p:nvSpPr>
        <p:spPr>
          <a:xfrm>
            <a:off x="7696200" y="5867400"/>
            <a:ext cx="914400" cy="76200"/>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5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heel(4)">
                                      <p:cBhvr>
                                        <p:cTn id="7" dur="1000"/>
                                        <p:tgtEl>
                                          <p:spTgt spid="6">
                                            <p:txEl>
                                              <p:pRg st="0" end="0"/>
                                            </p:txEl>
                                          </p:spTgt>
                                        </p:tgtEl>
                                      </p:cBhvr>
                                    </p:animEffect>
                                  </p:childTnLst>
                                </p:cTn>
                              </p:par>
                              <p:par>
                                <p:cTn id="8" presetID="21" presetClass="entr" presetSubtype="4"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wheel(4)">
                                      <p:cBhvr>
                                        <p:cTn id="10" dur="1000"/>
                                        <p:tgtEl>
                                          <p:spTgt spid="6">
                                            <p:txEl>
                                              <p:pRg st="2" end="2"/>
                                            </p:txEl>
                                          </p:spTgt>
                                        </p:tgtEl>
                                      </p:cBhvr>
                                    </p:animEffect>
                                  </p:childTnLst>
                                </p:cTn>
                              </p:par>
                            </p:childTnLst>
                          </p:cTn>
                        </p:par>
                        <p:par>
                          <p:cTn id="11" fill="hold">
                            <p:stCondLst>
                              <p:cond delay="1500"/>
                            </p:stCondLst>
                            <p:childTnLst>
                              <p:par>
                                <p:cTn id="12" presetID="26" presetClass="emph" presetSubtype="0" repeatCount="2000" fill="hold" nodeType="afterEffect">
                                  <p:stCondLst>
                                    <p:cond delay="500"/>
                                  </p:stCondLst>
                                  <p:childTnLst>
                                    <p:animEffect transition="out" filter="fade">
                                      <p:cBhvr>
                                        <p:cTn id="13" dur="500" tmFilter="0, 0; .2, .5; .8, .5; 1, 0"/>
                                        <p:tgtEl>
                                          <p:spTgt spid="5"/>
                                        </p:tgtEl>
                                      </p:cBhvr>
                                    </p:animEffect>
                                    <p:animScale>
                                      <p:cBhvr>
                                        <p:cTn id="14"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New 719K_9_of_9.jpg"/>
          <p:cNvPicPr>
            <a:picLocks noChangeAspect="1"/>
          </p:cNvPicPr>
          <p:nvPr/>
        </p:nvPicPr>
        <p:blipFill>
          <a:blip r:embed="rId2" cstate="print"/>
          <a:srcRect/>
          <a:stretch>
            <a:fillRect/>
          </a:stretch>
        </p:blipFill>
        <p:spPr bwMode="auto">
          <a:xfrm>
            <a:off x="4087813" y="0"/>
            <a:ext cx="5056187" cy="6858000"/>
          </a:xfrm>
          <a:prstGeom prst="rect">
            <a:avLst/>
          </a:prstGeom>
          <a:noFill/>
          <a:ln w="9525">
            <a:noFill/>
            <a:miter lim="800000"/>
            <a:headEnd/>
            <a:tailEnd/>
          </a:ln>
        </p:spPr>
      </p:pic>
      <p:sp>
        <p:nvSpPr>
          <p:cNvPr id="6" name="TextBox 5"/>
          <p:cNvSpPr txBox="1">
            <a:spLocks noChangeArrowheads="1"/>
          </p:cNvSpPr>
          <p:nvPr/>
        </p:nvSpPr>
        <p:spPr bwMode="auto">
          <a:xfrm>
            <a:off x="990600" y="914400"/>
            <a:ext cx="3048000" cy="1200150"/>
          </a:xfrm>
          <a:prstGeom prst="rect">
            <a:avLst/>
          </a:prstGeom>
          <a:noFill/>
          <a:ln w="9525">
            <a:noFill/>
            <a:miter lim="800000"/>
            <a:headEnd/>
            <a:tailEnd/>
          </a:ln>
        </p:spPr>
        <p:txBody>
          <a:bodyPr>
            <a:spAutoFit/>
          </a:bodyPr>
          <a:lstStyle/>
          <a:p>
            <a:r>
              <a:rPr lang="en-US">
                <a:latin typeface="Constantia" pitchFamily="18" charset="0"/>
              </a:rPr>
              <a:t>MANDATORY:</a:t>
            </a:r>
          </a:p>
          <a:p>
            <a:endParaRPr lang="en-US">
              <a:latin typeface="Constantia" pitchFamily="18" charset="0"/>
            </a:endParaRPr>
          </a:p>
          <a:p>
            <a:r>
              <a:rPr lang="en-US">
                <a:latin typeface="Constantia" pitchFamily="18" charset="0"/>
              </a:rPr>
              <a:t>Ensure all blocks are completed!</a:t>
            </a:r>
          </a:p>
        </p:txBody>
      </p:sp>
      <p:pic>
        <p:nvPicPr>
          <p:cNvPr id="5" name="Picture 1" descr="C:\Users\mptoth2\AppData\Local\Microsoft\Windows\Temporary Internet Files\Content.IE5\G0JOAJQ1\MCj04415680000[1].wmf"/>
          <p:cNvPicPr>
            <a:picLocks noChangeAspect="1" noChangeArrowheads="1"/>
          </p:cNvPicPr>
          <p:nvPr/>
        </p:nvPicPr>
        <p:blipFill>
          <a:blip r:embed="rId3" cstate="print"/>
          <a:srcRect/>
          <a:stretch>
            <a:fillRect/>
          </a:stretch>
        </p:blipFill>
        <p:spPr bwMode="auto">
          <a:xfrm>
            <a:off x="609600" y="4419600"/>
            <a:ext cx="990600" cy="962025"/>
          </a:xfrm>
          <a:prstGeom prst="rect">
            <a:avLst/>
          </a:prstGeom>
          <a:noFill/>
          <a:ln w="9525">
            <a:noFill/>
            <a:miter lim="800000"/>
            <a:headEnd/>
            <a:tailEnd/>
          </a:ln>
        </p:spPr>
      </p:pic>
      <p:sp>
        <p:nvSpPr>
          <p:cNvPr id="30725" name="TextBox 7"/>
          <p:cNvSpPr txBox="1">
            <a:spLocks noChangeArrowheads="1"/>
          </p:cNvSpPr>
          <p:nvPr/>
        </p:nvSpPr>
        <p:spPr bwMode="auto">
          <a:xfrm>
            <a:off x="1676400" y="4495800"/>
            <a:ext cx="2057400" cy="830263"/>
          </a:xfrm>
          <a:prstGeom prst="rect">
            <a:avLst/>
          </a:prstGeom>
          <a:noFill/>
          <a:ln w="9525">
            <a:noFill/>
            <a:miter lim="800000"/>
            <a:headEnd/>
            <a:tailEnd/>
          </a:ln>
        </p:spPr>
        <p:txBody>
          <a:bodyPr>
            <a:spAutoFit/>
          </a:bodyPr>
          <a:lstStyle/>
          <a:p>
            <a:r>
              <a:rPr lang="en-US" sz="1600">
                <a:latin typeface="Arial Black" pitchFamily="34" charset="0"/>
              </a:rPr>
              <a:t>Can’t accept the application without it!</a:t>
            </a:r>
          </a:p>
        </p:txBody>
      </p:sp>
      <p:sp>
        <p:nvSpPr>
          <p:cNvPr id="30726" name="TextBox 5"/>
          <p:cNvSpPr txBox="1">
            <a:spLocks noChangeArrowheads="1"/>
          </p:cNvSpPr>
          <p:nvPr/>
        </p:nvSpPr>
        <p:spPr bwMode="auto">
          <a:xfrm>
            <a:off x="762000" y="2286000"/>
            <a:ext cx="2590800" cy="1754188"/>
          </a:xfrm>
          <a:prstGeom prst="rect">
            <a:avLst/>
          </a:prstGeom>
          <a:noFill/>
          <a:ln w="9525">
            <a:noFill/>
            <a:miter lim="800000"/>
            <a:headEnd/>
            <a:tailEnd/>
          </a:ln>
        </p:spPr>
        <p:txBody>
          <a:bodyPr>
            <a:spAutoFit/>
          </a:bodyPr>
          <a:lstStyle/>
          <a:p>
            <a:pPr>
              <a:buFont typeface="Arial" charset="0"/>
              <a:buChar char="•"/>
            </a:pPr>
            <a:r>
              <a:rPr lang="en-US">
                <a:latin typeface="Constantia" pitchFamily="18" charset="0"/>
              </a:rPr>
              <a:t>Signed and dated (within 12months) by physician</a:t>
            </a:r>
          </a:p>
          <a:p>
            <a:pPr>
              <a:buFont typeface="Arial" charset="0"/>
              <a:buChar char="•"/>
            </a:pPr>
            <a:endParaRPr lang="en-US">
              <a:latin typeface="Constantia" pitchFamily="18" charset="0"/>
            </a:endParaRPr>
          </a:p>
          <a:p>
            <a:pPr>
              <a:buFont typeface="Arial" charset="0"/>
              <a:buChar char="•"/>
            </a:pPr>
            <a:r>
              <a:rPr lang="en-US" i="1">
                <a:latin typeface="Constantia" pitchFamily="18" charset="0"/>
              </a:rPr>
              <a:t>If missing any of the above, DO NOT SEND</a:t>
            </a:r>
            <a:endParaRPr lang="en-US">
              <a:latin typeface="Constantia" pitchFamily="18" charset="0"/>
            </a:endParaRPr>
          </a:p>
        </p:txBody>
      </p:sp>
      <p:sp>
        <p:nvSpPr>
          <p:cNvPr id="29" name="Rectangle 28"/>
          <p:cNvSpPr/>
          <p:nvPr/>
        </p:nvSpPr>
        <p:spPr>
          <a:xfrm>
            <a:off x="5486400" y="5867400"/>
            <a:ext cx="914400" cy="76200"/>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Rectangle 29"/>
          <p:cNvSpPr/>
          <p:nvPr/>
        </p:nvSpPr>
        <p:spPr>
          <a:xfrm>
            <a:off x="7696200" y="5867400"/>
            <a:ext cx="914400" cy="76200"/>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ectangle 12"/>
          <p:cNvSpPr/>
          <p:nvPr/>
        </p:nvSpPr>
        <p:spPr>
          <a:xfrm>
            <a:off x="4648200" y="533400"/>
            <a:ext cx="4114800" cy="228600"/>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ectangle 13"/>
          <p:cNvSpPr/>
          <p:nvPr/>
        </p:nvSpPr>
        <p:spPr>
          <a:xfrm>
            <a:off x="5638800" y="1143000"/>
            <a:ext cx="2286000" cy="990600"/>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ectangle 14"/>
          <p:cNvSpPr/>
          <p:nvPr/>
        </p:nvSpPr>
        <p:spPr>
          <a:xfrm>
            <a:off x="4724400" y="3276600"/>
            <a:ext cx="1676400" cy="304800"/>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ectangle 15"/>
          <p:cNvSpPr/>
          <p:nvPr/>
        </p:nvSpPr>
        <p:spPr>
          <a:xfrm>
            <a:off x="7239000" y="3200400"/>
            <a:ext cx="1143000" cy="152400"/>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ectangle 16"/>
          <p:cNvSpPr/>
          <p:nvPr/>
        </p:nvSpPr>
        <p:spPr>
          <a:xfrm>
            <a:off x="7239000" y="3429000"/>
            <a:ext cx="1143000" cy="152400"/>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8" name="Picture 17" descr="719K Completed_9_of_9.jpg"/>
          <p:cNvPicPr>
            <a:picLocks noChangeAspect="1"/>
          </p:cNvPicPr>
          <p:nvPr/>
        </p:nvPicPr>
        <p:blipFill>
          <a:blip r:embed="rId4" cstate="print"/>
          <a:srcRect/>
          <a:stretch>
            <a:fillRect/>
          </a:stretch>
        </p:blipFill>
        <p:spPr bwMode="auto">
          <a:xfrm>
            <a:off x="4087813" y="0"/>
            <a:ext cx="5056187" cy="6858000"/>
          </a:xfrm>
          <a:prstGeom prst="rect">
            <a:avLst/>
          </a:prstGeom>
          <a:noFill/>
          <a:ln w="9525">
            <a:noFill/>
            <a:miter lim="800000"/>
            <a:headEnd/>
            <a:tailEnd/>
          </a:ln>
        </p:spPr>
      </p:pic>
      <p:sp>
        <p:nvSpPr>
          <p:cNvPr id="19" name="TextBox 18"/>
          <p:cNvSpPr txBox="1">
            <a:spLocks noChangeArrowheads="1"/>
          </p:cNvSpPr>
          <p:nvPr/>
        </p:nvSpPr>
        <p:spPr bwMode="auto">
          <a:xfrm>
            <a:off x="7010400" y="3124200"/>
            <a:ext cx="1447800" cy="230188"/>
          </a:xfrm>
          <a:prstGeom prst="rect">
            <a:avLst/>
          </a:prstGeom>
          <a:noFill/>
          <a:ln w="9525">
            <a:noFill/>
            <a:miter lim="800000"/>
            <a:headEnd/>
            <a:tailEnd/>
          </a:ln>
        </p:spPr>
        <p:txBody>
          <a:bodyPr>
            <a:spAutoFit/>
          </a:bodyPr>
          <a:lstStyle/>
          <a:p>
            <a:r>
              <a:rPr lang="en-US" sz="900">
                <a:latin typeface="Segoe Script" pitchFamily="34" charset="0"/>
              </a:rPr>
              <a:t>Victor Frankenstein</a:t>
            </a:r>
          </a:p>
        </p:txBody>
      </p:sp>
      <p:sp>
        <p:nvSpPr>
          <p:cNvPr id="20" name="Rounded Rectangle 19">
            <a:hlinkClick r:id="rId5" action="ppaction://hlinkfile"/>
          </p:cNvPr>
          <p:cNvSpPr/>
          <p:nvPr/>
        </p:nvSpPr>
        <p:spPr>
          <a:xfrm>
            <a:off x="1219200" y="5638800"/>
            <a:ext cx="14478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atin typeface="Times New Roman" pitchFamily="18" charset="0"/>
                <a:cs typeface="Times New Roman" pitchFamily="18" charset="0"/>
              </a:rPr>
              <a:t>719K (Old)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5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heel(4)">
                                      <p:cBhvr>
                                        <p:cTn id="7" dur="1000"/>
                                        <p:tgtEl>
                                          <p:spTgt spid="6">
                                            <p:txEl>
                                              <p:pRg st="0" end="0"/>
                                            </p:txEl>
                                          </p:spTgt>
                                        </p:tgtEl>
                                      </p:cBhvr>
                                    </p:animEffect>
                                  </p:childTnLst>
                                </p:cTn>
                              </p:par>
                              <p:par>
                                <p:cTn id="8" presetID="21" presetClass="entr" presetSubtype="4"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wheel(4)">
                                      <p:cBhvr>
                                        <p:cTn id="10" dur="1000"/>
                                        <p:tgtEl>
                                          <p:spTgt spid="6">
                                            <p:txEl>
                                              <p:pRg st="2" end="2"/>
                                            </p:txEl>
                                          </p:spTgt>
                                        </p:tgtEl>
                                      </p:cBhvr>
                                    </p:animEffect>
                                  </p:childTnLst>
                                </p:cTn>
                              </p:par>
                            </p:childTnLst>
                          </p:cTn>
                        </p:par>
                        <p:par>
                          <p:cTn id="11" fill="hold">
                            <p:stCondLst>
                              <p:cond delay="1500"/>
                            </p:stCondLst>
                            <p:childTnLst>
                              <p:par>
                                <p:cTn id="12" presetID="26" presetClass="emph" presetSubtype="0" repeatCount="2000" fill="hold" nodeType="afterEffect">
                                  <p:stCondLst>
                                    <p:cond delay="500"/>
                                  </p:stCondLst>
                                  <p:childTnLst>
                                    <p:animEffect transition="out" filter="fade">
                                      <p:cBhvr>
                                        <p:cTn id="13" dur="500" tmFilter="0, 0; .2, .5; .8, .5; 1, 0"/>
                                        <p:tgtEl>
                                          <p:spTgt spid="5"/>
                                        </p:tgtEl>
                                      </p:cBhvr>
                                    </p:animEffect>
                                    <p:animScale>
                                      <p:cBhvr>
                                        <p:cTn id="14" dur="250" autoRev="1" fill="hold"/>
                                        <p:tgtEl>
                                          <p:spTgt spid="5"/>
                                        </p:tgtEl>
                                      </p:cBhvr>
                                      <p:by x="105000" y="105000"/>
                                    </p:animScale>
                                  </p:childTnLst>
                                </p:cTn>
                              </p:par>
                            </p:childTnLst>
                          </p:cTn>
                        </p:par>
                        <p:par>
                          <p:cTn id="15" fill="hold">
                            <p:stCondLst>
                              <p:cond delay="3000"/>
                            </p:stCondLst>
                            <p:childTnLst>
                              <p:par>
                                <p:cTn id="16" presetID="9" presetClass="exit" presetSubtype="0" fill="hold" nodeType="afterEffect">
                                  <p:stCondLst>
                                    <p:cond delay="0"/>
                                  </p:stCondLst>
                                  <p:childTnLst>
                                    <p:animEffect transition="out" filter="dissolve">
                                      <p:cBhvr>
                                        <p:cTn id="17" dur="500"/>
                                        <p:tgtEl>
                                          <p:spTgt spid="9"/>
                                        </p:tgtEl>
                                      </p:cBhvr>
                                    </p:animEffect>
                                    <p:set>
                                      <p:cBhvr>
                                        <p:cTn id="18" dur="1" fill="hold">
                                          <p:stCondLst>
                                            <p:cond delay="499"/>
                                          </p:stCondLst>
                                        </p:cTn>
                                        <p:tgtEl>
                                          <p:spTgt spid="9"/>
                                        </p:tgtEl>
                                        <p:attrNameLst>
                                          <p:attrName>style.visibility</p:attrName>
                                        </p:attrNameLst>
                                      </p:cBhvr>
                                      <p:to>
                                        <p:strVal val="hidden"/>
                                      </p:to>
                                    </p:set>
                                  </p:childTnLst>
                                </p:cTn>
                              </p:par>
                            </p:childTnLst>
                          </p:cTn>
                        </p:par>
                        <p:par>
                          <p:cTn id="19" fill="hold">
                            <p:stCondLst>
                              <p:cond delay="3500"/>
                            </p:stCondLst>
                            <p:childTnLst>
                              <p:par>
                                <p:cTn id="20" presetID="9" presetClass="entr" presetSubtype="0"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dissolve">
                                      <p:cBhvr>
                                        <p:cTn id="22" dur="500"/>
                                        <p:tgtEl>
                                          <p:spTgt spid="18"/>
                                        </p:tgtEl>
                                      </p:cBhvr>
                                    </p:animEffect>
                                  </p:childTnLst>
                                </p:cTn>
                              </p:par>
                              <p:par>
                                <p:cTn id="23" presetID="27" presetClass="entr" presetSubtype="0" fill="hold" grpId="0" nodeType="withEffect">
                                  <p:stCondLst>
                                    <p:cond delay="0"/>
                                  </p:stCondLst>
                                  <p:iterate type="lt">
                                    <p:tmPct val="50000"/>
                                  </p:iterate>
                                  <p:childTnLst>
                                    <p:set>
                                      <p:cBhvr>
                                        <p:cTn id="24" dur="1" fill="hold">
                                          <p:stCondLst>
                                            <p:cond delay="0"/>
                                          </p:stCondLst>
                                        </p:cTn>
                                        <p:tgtEl>
                                          <p:spTgt spid="19"/>
                                        </p:tgtEl>
                                        <p:attrNameLst>
                                          <p:attrName>style.visibility</p:attrName>
                                        </p:attrNameLst>
                                      </p:cBhvr>
                                      <p:to>
                                        <p:strVal val="visible"/>
                                      </p:to>
                                    </p:set>
                                    <p:anim calcmode="discrete" valueType="clr">
                                      <p:cBhvr override="childStyle">
                                        <p:cTn id="25" dur="80"/>
                                        <p:tgtEl>
                                          <p:spTgt spid="19"/>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19"/>
                                        </p:tgtEl>
                                        <p:attrNameLst>
                                          <p:attrName>fillcolor</p:attrName>
                                        </p:attrNameLst>
                                      </p:cBhvr>
                                      <p:tavLst>
                                        <p:tav tm="0">
                                          <p:val>
                                            <p:clrVal>
                                              <a:schemeClr val="accent2"/>
                                            </p:clrVal>
                                          </p:val>
                                        </p:tav>
                                        <p:tav tm="50000">
                                          <p:val>
                                            <p:clrVal>
                                              <a:schemeClr val="hlink"/>
                                            </p:clrVal>
                                          </p:val>
                                        </p:tav>
                                      </p:tavLst>
                                    </p:anim>
                                    <p:set>
                                      <p:cBhvr>
                                        <p:cTn id="27" dur="80"/>
                                        <p:tgtEl>
                                          <p:spTgt spid="1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800" y="1143000"/>
            <a:ext cx="769121" cy="5334000"/>
          </a:xfrm>
          <a:prstGeom prst="rect">
            <a:avLst/>
          </a:prstGeom>
          <a:noFill/>
        </p:spPr>
        <p:txBody>
          <a:bodyPr vert="wordArtVert">
            <a:spAutoFit/>
          </a:bodyPr>
          <a:lstStyle/>
          <a:p>
            <a:pPr algn="ctr" fontAlgn="auto">
              <a:spcBef>
                <a:spcPts val="0"/>
              </a:spcBef>
              <a:spcAft>
                <a:spcPts val="0"/>
              </a:spcAft>
              <a:defRPr/>
            </a:pP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rPr>
              <a:t>Letter</a:t>
            </a:r>
          </a:p>
        </p:txBody>
      </p:sp>
      <p:sp>
        <p:nvSpPr>
          <p:cNvPr id="3" name="Rectangle 2"/>
          <p:cNvSpPr/>
          <p:nvPr/>
        </p:nvSpPr>
        <p:spPr>
          <a:xfrm>
            <a:off x="2514601" y="914400"/>
            <a:ext cx="4572000" cy="584775"/>
          </a:xfrm>
          <a:prstGeom prst="rect">
            <a:avLst/>
          </a:prstGeom>
          <a:noFill/>
        </p:spPr>
        <p:txBody>
          <a:bodyPr>
            <a:spAutoFit/>
          </a:bodyPr>
          <a:lstStyle/>
          <a:p>
            <a:pPr algn="ctr" fontAlgn="auto">
              <a:spcBef>
                <a:spcPts val="0"/>
              </a:spcBef>
              <a:spcAft>
                <a:spcPts val="0"/>
              </a:spcAft>
              <a:defRPr/>
            </a:pP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rPr>
              <a:t>D r u g </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endParaRPr>
          </a:p>
        </p:txBody>
      </p:sp>
      <p:sp>
        <p:nvSpPr>
          <p:cNvPr id="19461" name="TextBox 4"/>
          <p:cNvSpPr txBox="1">
            <a:spLocks noChangeArrowheads="1"/>
          </p:cNvSpPr>
          <p:nvPr/>
        </p:nvSpPr>
        <p:spPr bwMode="auto">
          <a:xfrm>
            <a:off x="2743200" y="2590800"/>
            <a:ext cx="5638800" cy="1754326"/>
          </a:xfrm>
          <a:prstGeom prst="rect">
            <a:avLst/>
          </a:prstGeom>
          <a:noFill/>
          <a:ln w="9525">
            <a:noFill/>
            <a:miter lim="800000"/>
            <a:headEnd/>
            <a:tailEnd/>
          </a:ln>
        </p:spPr>
        <p:txBody>
          <a:bodyPr>
            <a:spAutoFit/>
          </a:bodyPr>
          <a:lstStyle/>
          <a:p>
            <a:pPr hangingPunct="0"/>
            <a:r>
              <a:rPr lang="en-US" dirty="0" smtClean="0">
                <a:solidFill>
                  <a:srgbClr val="FF0000"/>
                </a:solidFill>
                <a:latin typeface="Constantia" pitchFamily="18" charset="0"/>
              </a:rPr>
              <a:t>“This letter will certify that the person listed with, during </a:t>
            </a:r>
            <a:r>
              <a:rPr lang="en-US" dirty="0">
                <a:solidFill>
                  <a:srgbClr val="FF0000"/>
                </a:solidFill>
                <a:latin typeface="Constantia" pitchFamily="18" charset="0"/>
              </a:rPr>
              <a:t>the previous 185 days been subject </a:t>
            </a:r>
          </a:p>
          <a:p>
            <a:pPr hangingPunct="0"/>
            <a:r>
              <a:rPr lang="en-US" dirty="0">
                <a:solidFill>
                  <a:srgbClr val="FF0000"/>
                </a:solidFill>
                <a:latin typeface="Constantia" pitchFamily="18" charset="0"/>
              </a:rPr>
              <a:t>to a random testing program required by </a:t>
            </a:r>
            <a:r>
              <a:rPr lang="en-US" dirty="0" smtClean="0">
                <a:solidFill>
                  <a:srgbClr val="FF0000"/>
                </a:solidFill>
                <a:latin typeface="Constantia" pitchFamily="18" charset="0"/>
              </a:rPr>
              <a:t>46 CFR</a:t>
            </a:r>
            <a:endParaRPr lang="en-US" dirty="0">
              <a:solidFill>
                <a:srgbClr val="FF0000"/>
              </a:solidFill>
              <a:latin typeface="Constantia" pitchFamily="18" charset="0"/>
            </a:endParaRPr>
          </a:p>
          <a:p>
            <a:pPr hangingPunct="0"/>
            <a:r>
              <a:rPr lang="en-US" dirty="0">
                <a:solidFill>
                  <a:srgbClr val="FF0000"/>
                </a:solidFill>
                <a:latin typeface="Constantia" pitchFamily="18" charset="0"/>
              </a:rPr>
              <a:t>§16.230 for at least 60 days and did not fail </a:t>
            </a:r>
          </a:p>
          <a:p>
            <a:pPr hangingPunct="0"/>
            <a:r>
              <a:rPr lang="en-US" dirty="0">
                <a:solidFill>
                  <a:srgbClr val="FF0000"/>
                </a:solidFill>
                <a:latin typeface="Constantia" pitchFamily="18" charset="0"/>
              </a:rPr>
              <a:t>or refuse to participate in a chemical test </a:t>
            </a:r>
          </a:p>
          <a:p>
            <a:pPr hangingPunct="0"/>
            <a:r>
              <a:rPr lang="en-US" dirty="0">
                <a:solidFill>
                  <a:srgbClr val="FF0000"/>
                </a:solidFill>
                <a:latin typeface="Constantia" pitchFamily="18" charset="0"/>
              </a:rPr>
              <a:t>for dangerous drugs required by this part.”</a:t>
            </a:r>
            <a:endParaRPr lang="en-US" b="1" dirty="0">
              <a:solidFill>
                <a:srgbClr val="FF0000"/>
              </a:solidFill>
              <a:latin typeface="Constantia" pitchFamily="18" charset="0"/>
            </a:endParaRPr>
          </a:p>
        </p:txBody>
      </p:sp>
      <p:sp>
        <p:nvSpPr>
          <p:cNvPr id="4" name="TextBox 3"/>
          <p:cNvSpPr txBox="1"/>
          <p:nvPr/>
        </p:nvSpPr>
        <p:spPr>
          <a:xfrm>
            <a:off x="2667000" y="1752600"/>
            <a:ext cx="5715000" cy="646331"/>
          </a:xfrm>
          <a:prstGeom prst="rect">
            <a:avLst/>
          </a:prstGeom>
          <a:noFill/>
        </p:spPr>
        <p:txBody>
          <a:bodyPr wrap="square" rtlCol="0">
            <a:spAutoFit/>
          </a:bodyPr>
          <a:lstStyle/>
          <a:p>
            <a:r>
              <a:rPr lang="en-US" dirty="0" smtClean="0"/>
              <a:t>Each application must include a drug letter stating the following:</a:t>
            </a:r>
            <a:endParaRPr lang="en-US" dirty="0"/>
          </a:p>
        </p:txBody>
      </p:sp>
      <p:sp>
        <p:nvSpPr>
          <p:cNvPr id="5" name="TextBox 4"/>
          <p:cNvSpPr txBox="1"/>
          <p:nvPr/>
        </p:nvSpPr>
        <p:spPr>
          <a:xfrm>
            <a:off x="2743200" y="4648200"/>
            <a:ext cx="6172200" cy="1200329"/>
          </a:xfrm>
          <a:prstGeom prst="rect">
            <a:avLst/>
          </a:prstGeom>
          <a:noFill/>
        </p:spPr>
        <p:txBody>
          <a:bodyPr wrap="square" rtlCol="0">
            <a:spAutoFit/>
          </a:bodyPr>
          <a:lstStyle/>
          <a:p>
            <a:r>
              <a:rPr lang="en-US" dirty="0" smtClean="0"/>
              <a:t>SUNY Maritime College will generate this letter, signed by the Commandant of Cadets, if this can be said about you.</a:t>
            </a:r>
          </a:p>
          <a:p>
            <a:r>
              <a:rPr lang="en-US" dirty="0" smtClean="0"/>
              <a:t>Exceptions are if you were on a LOA or out on Cadet Shipping.  Then…</a:t>
            </a:r>
            <a:endParaRPr lang="en-US" dirty="0"/>
          </a:p>
        </p:txBody>
      </p:sp>
    </p:spTree>
    <p:extLst>
      <p:ext uri="{BB962C8B-B14F-4D97-AF65-F5344CB8AC3E}">
        <p14:creationId xmlns:p14="http://schemas.microsoft.com/office/powerpoint/2010/main" val="38882683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Object 2"/>
          <p:cNvGraphicFramePr>
            <a:graphicFrameLocks noChangeAspect="1"/>
          </p:cNvGraphicFramePr>
          <p:nvPr/>
        </p:nvGraphicFramePr>
        <p:xfrm>
          <a:off x="4402138" y="0"/>
          <a:ext cx="4741862" cy="6858000"/>
        </p:xfrm>
        <a:graphic>
          <a:graphicData uri="http://schemas.openxmlformats.org/presentationml/2006/ole">
            <mc:AlternateContent xmlns:mc="http://schemas.openxmlformats.org/markup-compatibility/2006">
              <mc:Choice xmlns:v="urn:schemas-microsoft-com:vml" Requires="v">
                <p:oleObj spid="_x0000_s5152" name="Acrobat Document" r:id="rId3" imgW="5830114" imgH="7542857" progId="AcroExch.Document.7">
                  <p:embed/>
                </p:oleObj>
              </mc:Choice>
              <mc:Fallback>
                <p:oleObj name="Acrobat Document" r:id="rId3" imgW="5830114" imgH="7542857" progId="AcroExch.Document.7">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2138" y="0"/>
                        <a:ext cx="474186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Rectangle 3"/>
          <p:cNvSpPr/>
          <p:nvPr/>
        </p:nvSpPr>
        <p:spPr>
          <a:xfrm>
            <a:off x="4953000" y="1828800"/>
            <a:ext cx="1447800" cy="152400"/>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7010400" y="1828800"/>
            <a:ext cx="1447800" cy="152400"/>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5181600" y="2057400"/>
            <a:ext cx="1447800" cy="152400"/>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7010400" y="2057400"/>
            <a:ext cx="1447800" cy="152400"/>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4800600" y="2590800"/>
            <a:ext cx="1447800" cy="152400"/>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6781800" y="2590800"/>
            <a:ext cx="1447800" cy="152400"/>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a:off x="6781800" y="3429000"/>
            <a:ext cx="1447800" cy="152400"/>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4724400" y="2971800"/>
            <a:ext cx="1447800" cy="152400"/>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11"/>
          <p:cNvSpPr/>
          <p:nvPr/>
        </p:nvSpPr>
        <p:spPr>
          <a:xfrm>
            <a:off x="5029200" y="5257800"/>
            <a:ext cx="1600200" cy="838200"/>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ectangle 12"/>
          <p:cNvSpPr/>
          <p:nvPr/>
        </p:nvSpPr>
        <p:spPr>
          <a:xfrm>
            <a:off x="6781800" y="5029200"/>
            <a:ext cx="2057400" cy="1066800"/>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4" name="Picture 13" descr="Drug Screen.jpg"/>
          <p:cNvPicPr>
            <a:picLocks noChangeAspect="1"/>
          </p:cNvPicPr>
          <p:nvPr/>
        </p:nvPicPr>
        <p:blipFill>
          <a:blip r:embed="rId5" cstate="print"/>
          <a:srcRect/>
          <a:stretch>
            <a:fillRect/>
          </a:stretch>
        </p:blipFill>
        <p:spPr bwMode="auto">
          <a:xfrm>
            <a:off x="4202113" y="0"/>
            <a:ext cx="4941887" cy="6858000"/>
          </a:xfrm>
          <a:prstGeom prst="rect">
            <a:avLst/>
          </a:prstGeom>
          <a:noFill/>
          <a:ln w="9525">
            <a:noFill/>
            <a:miter lim="800000"/>
            <a:headEnd/>
            <a:tailEnd/>
          </a:ln>
        </p:spPr>
      </p:pic>
      <p:sp>
        <p:nvSpPr>
          <p:cNvPr id="5134" name="TextBox 5"/>
          <p:cNvSpPr txBox="1">
            <a:spLocks noChangeArrowheads="1"/>
          </p:cNvSpPr>
          <p:nvPr/>
        </p:nvSpPr>
        <p:spPr bwMode="auto">
          <a:xfrm>
            <a:off x="0" y="457200"/>
            <a:ext cx="5524500" cy="3693319"/>
          </a:xfrm>
          <a:prstGeom prst="rect">
            <a:avLst/>
          </a:prstGeom>
          <a:noFill/>
          <a:ln w="9525">
            <a:noFill/>
            <a:miter lim="800000"/>
            <a:headEnd/>
            <a:tailEnd/>
          </a:ln>
        </p:spPr>
        <p:txBody>
          <a:bodyPr wrap="square">
            <a:spAutoFit/>
          </a:bodyPr>
          <a:lstStyle/>
          <a:p>
            <a:pPr>
              <a:buFont typeface="Arial" charset="0"/>
              <a:buChar char="•"/>
            </a:pPr>
            <a:r>
              <a:rPr lang="en-US" dirty="0">
                <a:latin typeface="Constantia" pitchFamily="18" charset="0"/>
              </a:rPr>
              <a:t>  May be a form from a Testing facility</a:t>
            </a:r>
          </a:p>
          <a:p>
            <a:pPr>
              <a:buFont typeface="Arial" charset="0"/>
              <a:buChar char="•"/>
            </a:pPr>
            <a:endParaRPr lang="en-US" dirty="0">
              <a:latin typeface="Constantia" pitchFamily="18" charset="0"/>
            </a:endParaRPr>
          </a:p>
          <a:p>
            <a:pPr>
              <a:buFont typeface="Arial" charset="0"/>
              <a:buChar char="•"/>
            </a:pPr>
            <a:endParaRPr lang="en-US" dirty="0">
              <a:latin typeface="Constantia" pitchFamily="18" charset="0"/>
            </a:endParaRPr>
          </a:p>
          <a:p>
            <a:pPr>
              <a:buFont typeface="Arial" charset="0"/>
              <a:buChar char="•"/>
            </a:pPr>
            <a:r>
              <a:rPr lang="en-US" i="1" dirty="0">
                <a:latin typeface="Constantia" pitchFamily="18" charset="0"/>
              </a:rPr>
              <a:t>  If missing any of the above, </a:t>
            </a:r>
          </a:p>
          <a:p>
            <a:pPr lvl="1"/>
            <a:r>
              <a:rPr lang="en-US" i="1" dirty="0">
                <a:latin typeface="Constantia" pitchFamily="18" charset="0"/>
              </a:rPr>
              <a:t>DO NOT  SEND</a:t>
            </a:r>
          </a:p>
          <a:p>
            <a:endParaRPr lang="en-US" dirty="0">
              <a:latin typeface="Constantia" pitchFamily="18" charset="0"/>
            </a:endParaRPr>
          </a:p>
          <a:p>
            <a:r>
              <a:rPr lang="en-US" dirty="0">
                <a:latin typeface="Constantia" pitchFamily="18" charset="0"/>
              </a:rPr>
              <a:t>MRO Verification sites:</a:t>
            </a:r>
          </a:p>
          <a:p>
            <a:pPr>
              <a:buFont typeface="Arial" charset="0"/>
              <a:buChar char="•"/>
            </a:pPr>
            <a:r>
              <a:rPr lang="en-US" dirty="0">
                <a:latin typeface="Constantia" pitchFamily="18" charset="0"/>
              </a:rPr>
              <a:t> http://www.aamro.com/ </a:t>
            </a:r>
          </a:p>
          <a:p>
            <a:pPr>
              <a:buFont typeface="Arial" charset="0"/>
              <a:buChar char="•"/>
            </a:pPr>
            <a:r>
              <a:rPr lang="en-US" dirty="0">
                <a:latin typeface="Constantia" pitchFamily="18" charset="0"/>
              </a:rPr>
              <a:t> </a:t>
            </a:r>
            <a:r>
              <a:rPr lang="en-US" dirty="0" smtClean="0">
                <a:latin typeface="Constantia" pitchFamily="18" charset="0"/>
              </a:rPr>
              <a:t>ttps</a:t>
            </a:r>
            <a:r>
              <a:rPr lang="en-US" dirty="0">
                <a:latin typeface="Constantia" pitchFamily="18" charset="0"/>
              </a:rPr>
              <a:t>://secure.bcentralhost.com</a:t>
            </a:r>
            <a:r>
              <a:rPr lang="en-US" dirty="0" smtClean="0">
                <a:latin typeface="Constantia" pitchFamily="18" charset="0"/>
              </a:rPr>
              <a:t>/</a:t>
            </a:r>
          </a:p>
          <a:p>
            <a:pPr lvl="1"/>
            <a:r>
              <a:rPr lang="en-US" dirty="0" smtClean="0">
                <a:latin typeface="Constantia" pitchFamily="18" charset="0"/>
              </a:rPr>
              <a:t>mrocc.org/surch.asp</a:t>
            </a:r>
            <a:endParaRPr lang="en-US" dirty="0">
              <a:latin typeface="Constantia" pitchFamily="18" charset="0"/>
            </a:endParaRPr>
          </a:p>
          <a:p>
            <a:pPr>
              <a:buFont typeface="Arial" charset="0"/>
              <a:buChar char="•"/>
            </a:pPr>
            <a:r>
              <a:rPr lang="en-US" dirty="0">
                <a:latin typeface="Constantia" pitchFamily="18" charset="0"/>
              </a:rPr>
              <a:t> http://www.uscg.mil/nmc/drug_testing.asp</a:t>
            </a:r>
          </a:p>
          <a:p>
            <a:pPr>
              <a:buFont typeface="Arial" charset="0"/>
              <a:buChar char="•"/>
            </a:pPr>
            <a:endParaRPr lang="en-US" dirty="0">
              <a:latin typeface="Constantia" pitchFamily="18" charset="0"/>
            </a:endParaRPr>
          </a:p>
          <a:p>
            <a:endParaRPr lang="en-US" dirty="0">
              <a:latin typeface="Constant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nodeType="afterEffect">
                                  <p:stCondLst>
                                    <p:cond delay="1000"/>
                                  </p:stCondLst>
                                  <p:childTnLst>
                                    <p:animEffect transition="out" filter="dissolve">
                                      <p:cBhvr>
                                        <p:cTn id="6" dur="500"/>
                                        <p:tgtEl>
                                          <p:spTgt spid="7170"/>
                                        </p:tgtEl>
                                      </p:cBhvr>
                                    </p:animEffect>
                                    <p:set>
                                      <p:cBhvr>
                                        <p:cTn id="7" dur="1" fill="hold">
                                          <p:stCondLst>
                                            <p:cond delay="499"/>
                                          </p:stCondLst>
                                        </p:cTn>
                                        <p:tgtEl>
                                          <p:spTgt spid="7170"/>
                                        </p:tgtEl>
                                        <p:attrNameLst>
                                          <p:attrName>style.visibility</p:attrName>
                                        </p:attrNameLst>
                                      </p:cBhvr>
                                      <p:to>
                                        <p:strVal val="hidden"/>
                                      </p:to>
                                    </p:set>
                                  </p:childTnLst>
                                </p:cTn>
                              </p:par>
                            </p:childTnLst>
                          </p:cTn>
                        </p:par>
                        <p:par>
                          <p:cTn id="8" fill="hold">
                            <p:stCondLst>
                              <p:cond delay="1500"/>
                            </p:stCondLst>
                            <p:childTnLst>
                              <p:par>
                                <p:cTn id="9" presetID="9"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dissolve">
                                      <p:cBhvr>
                                        <p:cTn id="11"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descr="ship"/>
          <p:cNvPicPr>
            <a:picLocks noChangeAspect="1" noChangeArrowheads="1"/>
          </p:cNvPicPr>
          <p:nvPr/>
        </p:nvPicPr>
        <p:blipFill>
          <a:blip r:embed="rId2" cstate="print">
            <a:lum bright="60000" contrast="-60000"/>
          </a:blip>
          <a:srcRect/>
          <a:stretch>
            <a:fillRect/>
          </a:stretch>
        </p:blipFill>
        <p:spPr bwMode="auto">
          <a:xfrm>
            <a:off x="0" y="15875"/>
            <a:ext cx="9144000" cy="6842125"/>
          </a:xfrm>
          <a:prstGeom prst="rect">
            <a:avLst/>
          </a:prstGeom>
          <a:noFill/>
          <a:ln w="38100">
            <a:solidFill>
              <a:schemeClr val="tx1"/>
            </a:solidFill>
            <a:miter lim="800000"/>
            <a:headEnd/>
            <a:tailEnd/>
          </a:ln>
        </p:spPr>
      </p:pic>
      <p:sp>
        <p:nvSpPr>
          <p:cNvPr id="5" name="Title 4"/>
          <p:cNvSpPr>
            <a:spLocks noGrp="1"/>
          </p:cNvSpPr>
          <p:nvPr>
            <p:ph type="title"/>
          </p:nvPr>
        </p:nvSpPr>
        <p:spPr>
          <a:xfrm>
            <a:off x="1524000" y="304800"/>
            <a:ext cx="1981200" cy="914400"/>
          </a:xfrm>
        </p:spPr>
        <p:txBody>
          <a:bodyPr/>
          <a:lstStyle/>
          <a:p>
            <a:pPr eaLnBrk="1" fontAlgn="auto" hangingPunct="1">
              <a:spcAft>
                <a:spcPts val="0"/>
              </a:spcAft>
              <a:defRPr/>
            </a:pPr>
            <a:r>
              <a:rPr lang="en-US" b="1" dirty="0" smtClean="0">
                <a:latin typeface="Arial Black" pitchFamily="34" charset="0"/>
              </a:rPr>
              <a:t>TWIC</a:t>
            </a:r>
            <a:endParaRPr lang="en-US" b="1" dirty="0">
              <a:latin typeface="Arial Black" pitchFamily="34" charset="0"/>
            </a:endParaRPr>
          </a:p>
        </p:txBody>
      </p:sp>
      <p:pic>
        <p:nvPicPr>
          <p:cNvPr id="31748" name="Picture 5" descr="TWIC"/>
          <p:cNvPicPr>
            <a:picLocks noChangeAspect="1" noChangeArrowheads="1"/>
          </p:cNvPicPr>
          <p:nvPr/>
        </p:nvPicPr>
        <p:blipFill>
          <a:blip r:embed="rId3" cstate="print"/>
          <a:srcRect/>
          <a:stretch>
            <a:fillRect/>
          </a:stretch>
        </p:blipFill>
        <p:spPr bwMode="auto">
          <a:xfrm>
            <a:off x="1143000" y="1143000"/>
            <a:ext cx="2322513" cy="3741738"/>
          </a:xfrm>
          <a:prstGeom prst="rect">
            <a:avLst/>
          </a:prstGeom>
          <a:noFill/>
          <a:ln w="9525">
            <a:noFill/>
            <a:miter lim="800000"/>
            <a:headEnd/>
            <a:tailEnd/>
          </a:ln>
        </p:spPr>
      </p:pic>
      <p:sp>
        <p:nvSpPr>
          <p:cNvPr id="31749" name="TextBox 7"/>
          <p:cNvSpPr txBox="1">
            <a:spLocks noChangeArrowheads="1"/>
          </p:cNvSpPr>
          <p:nvPr/>
        </p:nvSpPr>
        <p:spPr bwMode="auto">
          <a:xfrm>
            <a:off x="3886200" y="3276600"/>
            <a:ext cx="4267200" cy="1754188"/>
          </a:xfrm>
          <a:prstGeom prst="rect">
            <a:avLst/>
          </a:prstGeom>
          <a:noFill/>
          <a:ln w="9525">
            <a:noFill/>
            <a:miter lim="800000"/>
            <a:headEnd/>
            <a:tailEnd/>
          </a:ln>
        </p:spPr>
        <p:txBody>
          <a:bodyPr>
            <a:spAutoFit/>
          </a:bodyPr>
          <a:lstStyle/>
          <a:p>
            <a:r>
              <a:rPr lang="en-US" sz="3600">
                <a:latin typeface="Arial Black" pitchFamily="34" charset="0"/>
              </a:rPr>
              <a:t>Can’t accept the application without it!</a:t>
            </a:r>
          </a:p>
        </p:txBody>
      </p:sp>
      <p:pic>
        <p:nvPicPr>
          <p:cNvPr id="32769" name="Picture 1" descr="C:\Users\mptoth2\AppData\Local\Microsoft\Windows\Temporary Internet Files\Content.IE5\G0JOAJQ1\MCj04415680000[1].wmf"/>
          <p:cNvPicPr>
            <a:picLocks noChangeAspect="1" noChangeArrowheads="1"/>
          </p:cNvPicPr>
          <p:nvPr/>
        </p:nvPicPr>
        <p:blipFill>
          <a:blip r:embed="rId4" cstate="print"/>
          <a:srcRect/>
          <a:stretch>
            <a:fillRect/>
          </a:stretch>
        </p:blipFill>
        <p:spPr bwMode="auto">
          <a:xfrm>
            <a:off x="4343400" y="381000"/>
            <a:ext cx="2905125" cy="2819400"/>
          </a:xfrm>
          <a:prstGeom prst="rect">
            <a:avLst/>
          </a:prstGeom>
          <a:noFill/>
          <a:ln w="9525">
            <a:noFill/>
            <a:miter lim="800000"/>
            <a:headEnd/>
            <a:tailEnd/>
          </a:ln>
        </p:spPr>
      </p:pic>
      <p:sp>
        <p:nvSpPr>
          <p:cNvPr id="31751" name="TextBox 8"/>
          <p:cNvSpPr txBox="1">
            <a:spLocks noChangeArrowheads="1"/>
          </p:cNvSpPr>
          <p:nvPr/>
        </p:nvSpPr>
        <p:spPr bwMode="auto">
          <a:xfrm>
            <a:off x="990600" y="5105400"/>
            <a:ext cx="7543800" cy="1230313"/>
          </a:xfrm>
          <a:prstGeom prst="rect">
            <a:avLst/>
          </a:prstGeom>
          <a:noFill/>
          <a:ln w="38100">
            <a:solidFill>
              <a:schemeClr val="tx1"/>
            </a:solidFill>
            <a:miter lim="800000"/>
            <a:headEnd/>
            <a:tailEnd/>
          </a:ln>
        </p:spPr>
        <p:txBody>
          <a:bodyPr>
            <a:spAutoFit/>
          </a:bodyPr>
          <a:lstStyle/>
          <a:p>
            <a:r>
              <a:rPr lang="en-US" sz="2800">
                <a:solidFill>
                  <a:srgbClr val="FF0000"/>
                </a:solidFill>
                <a:latin typeface="Constantia" pitchFamily="18" charset="0"/>
              </a:rPr>
              <a:t>Must certify with TSA as Merchant  Mariner</a:t>
            </a:r>
          </a:p>
          <a:p>
            <a:r>
              <a:rPr lang="en-US" u="sng"/>
              <a:t>https://twicprogram.tsa.dhs.gov/TWICWebApp/StatusCheckPrep.do</a:t>
            </a:r>
          </a:p>
          <a:p>
            <a:r>
              <a:rPr lang="en-US"/>
              <a:t>TSA Help Desk: 1-866-347-8942</a:t>
            </a:r>
            <a:endParaRPr lang="en-US" sz="2800">
              <a:solidFill>
                <a:srgbClr val="FF0000"/>
              </a:solidFill>
              <a:latin typeface="Constantia" pitchFamily="18" charset="0"/>
            </a:endParaRPr>
          </a:p>
        </p:txBody>
      </p:sp>
      <p:sp>
        <p:nvSpPr>
          <p:cNvPr id="2" name="TextBox 1"/>
          <p:cNvSpPr txBox="1"/>
          <p:nvPr/>
        </p:nvSpPr>
        <p:spPr>
          <a:xfrm>
            <a:off x="228600" y="2209800"/>
            <a:ext cx="762000" cy="2585323"/>
          </a:xfrm>
          <a:prstGeom prst="rect">
            <a:avLst/>
          </a:prstGeom>
          <a:noFill/>
        </p:spPr>
        <p:txBody>
          <a:bodyPr wrap="square" rtlCol="0">
            <a:spAutoFit/>
          </a:bodyPr>
          <a:lstStyle/>
          <a:p>
            <a:r>
              <a:rPr lang="en-US" dirty="0" smtClean="0"/>
              <a:t>Need</a:t>
            </a:r>
          </a:p>
          <a:p>
            <a:r>
              <a:rPr lang="en-US" dirty="0"/>
              <a:t>c</a:t>
            </a:r>
            <a:r>
              <a:rPr lang="en-US" dirty="0" smtClean="0"/>
              <a:t>olor copy of the front AND back of card!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2000" fill="hold" nodeType="afterEffect">
                                  <p:stCondLst>
                                    <p:cond delay="500"/>
                                  </p:stCondLst>
                                  <p:childTnLst>
                                    <p:animEffect transition="out" filter="fade">
                                      <p:cBhvr>
                                        <p:cTn id="6" dur="500" tmFilter="0, 0; .2, .5; .8, .5; 1, 0"/>
                                        <p:tgtEl>
                                          <p:spTgt spid="32769"/>
                                        </p:tgtEl>
                                      </p:cBhvr>
                                    </p:animEffect>
                                    <p:animScale>
                                      <p:cBhvr>
                                        <p:cTn id="7" dur="250" autoRev="1" fill="hold"/>
                                        <p:tgtEl>
                                          <p:spTgt spid="3276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533400" y="533400"/>
            <a:ext cx="8153400" cy="609600"/>
          </a:xfrm>
        </p:spPr>
        <p:txBody>
          <a:bodyPr>
            <a:normAutofit fontScale="90000"/>
          </a:bodyPr>
          <a:lstStyle/>
          <a:p>
            <a:pPr eaLnBrk="1" fontAlgn="auto" hangingPunct="1">
              <a:spcAft>
                <a:spcPts val="0"/>
              </a:spcAft>
              <a:defRPr/>
            </a:pPr>
            <a:r>
              <a:rPr lang="en-US" dirty="0">
                <a:latin typeface="Britannic Bold" pitchFamily="34" charset="0"/>
              </a:rPr>
              <a:t>“What </a:t>
            </a:r>
            <a:r>
              <a:rPr lang="en-US" dirty="0" smtClean="0">
                <a:latin typeface="Britannic Bold" pitchFamily="34" charset="0"/>
              </a:rPr>
              <a:t>does the NMC do for you to get a Credential?”</a:t>
            </a:r>
            <a:endParaRPr lang="en-US" dirty="0">
              <a:latin typeface="Britannic Bold" pitchFamily="34" charset="0"/>
            </a:endParaRPr>
          </a:p>
        </p:txBody>
      </p:sp>
      <p:sp>
        <p:nvSpPr>
          <p:cNvPr id="5" name="Rectangle 3"/>
          <p:cNvSpPr>
            <a:spLocks noGrp="1" noChangeArrowheads="1"/>
          </p:cNvSpPr>
          <p:nvPr>
            <p:ph idx="1"/>
          </p:nvPr>
        </p:nvSpPr>
        <p:spPr/>
        <p:txBody>
          <a:bodyPr>
            <a:normAutofit fontScale="92500"/>
          </a:bodyPr>
          <a:lstStyle/>
          <a:p>
            <a:pPr marL="274320" indent="-274320" eaLnBrk="1" fontAlgn="auto" hangingPunct="1">
              <a:lnSpc>
                <a:spcPct val="90000"/>
              </a:lnSpc>
              <a:spcAft>
                <a:spcPts val="0"/>
              </a:spcAft>
              <a:buClr>
                <a:schemeClr val="accent3"/>
              </a:buClr>
              <a:buFont typeface="Wingdings 2"/>
              <a:buChar char=""/>
              <a:defRPr/>
            </a:pPr>
            <a:r>
              <a:rPr lang="en-US" dirty="0"/>
              <a:t>Receive the application package from </a:t>
            </a:r>
            <a:r>
              <a:rPr lang="en-US" dirty="0" smtClean="0"/>
              <a:t>Academy.</a:t>
            </a:r>
            <a:endParaRPr lang="en-US" dirty="0"/>
          </a:p>
          <a:p>
            <a:pPr marL="274320" indent="-274320" eaLnBrk="1" fontAlgn="auto" hangingPunct="1">
              <a:lnSpc>
                <a:spcPct val="90000"/>
              </a:lnSpc>
              <a:spcAft>
                <a:spcPts val="0"/>
              </a:spcAft>
              <a:buClr>
                <a:schemeClr val="accent3"/>
              </a:buClr>
              <a:buFont typeface="Wingdings 2"/>
              <a:buChar char=""/>
              <a:defRPr/>
            </a:pPr>
            <a:r>
              <a:rPr lang="en-US" dirty="0"/>
              <a:t>Determine if the application package is “ready for evaluation</a:t>
            </a:r>
            <a:r>
              <a:rPr lang="en-US" dirty="0" smtClean="0"/>
              <a:t>”.  Ship in bulk to Special Academy Team at NMC.</a:t>
            </a:r>
            <a:endParaRPr lang="en-US" dirty="0"/>
          </a:p>
          <a:p>
            <a:pPr marL="274320" indent="-274320" eaLnBrk="1" fontAlgn="auto" hangingPunct="1">
              <a:lnSpc>
                <a:spcPct val="90000"/>
              </a:lnSpc>
              <a:spcAft>
                <a:spcPts val="0"/>
              </a:spcAft>
              <a:buClr>
                <a:schemeClr val="accent3"/>
              </a:buClr>
              <a:buFont typeface="Wingdings 2"/>
              <a:buChar char=""/>
              <a:defRPr/>
            </a:pPr>
            <a:r>
              <a:rPr lang="en-US" dirty="0"/>
              <a:t>If critical pieces of the application package are missing, (i.e. evaluation can not begin without them) </a:t>
            </a:r>
            <a:r>
              <a:rPr lang="en-US" dirty="0" smtClean="0"/>
              <a:t>Applications are returned </a:t>
            </a:r>
            <a:r>
              <a:rPr lang="en-US" dirty="0"/>
              <a:t>to the </a:t>
            </a:r>
            <a:r>
              <a:rPr lang="en-US" dirty="0" smtClean="0"/>
              <a:t>Academy.</a:t>
            </a:r>
          </a:p>
          <a:p>
            <a:pPr marL="274320" lvl="1" indent="-274320" eaLnBrk="1" fontAlgn="auto" hangingPunct="1">
              <a:lnSpc>
                <a:spcPct val="90000"/>
              </a:lnSpc>
              <a:spcAft>
                <a:spcPts val="0"/>
              </a:spcAft>
              <a:buClr>
                <a:schemeClr val="accent3"/>
              </a:buClr>
              <a:buSzPct val="95000"/>
              <a:buFont typeface="Wingdings 2"/>
              <a:buChar char=""/>
              <a:defRPr/>
            </a:pPr>
            <a:r>
              <a:rPr lang="en-US" b="1" u="sng" dirty="0" smtClean="0"/>
              <a:t>Note: </a:t>
            </a:r>
            <a:r>
              <a:rPr lang="en-US" sz="2600" dirty="0" smtClean="0"/>
              <a:t>If this becomes necessary, this could potentially add 1-2 additional weeks to the overall evaluation process time.  Credentials may not be available at time of graduation.</a:t>
            </a:r>
            <a:endParaRPr lang="en-US" dirty="0" smtClean="0"/>
          </a:p>
          <a:p>
            <a:pPr marL="274320" indent="-274320" eaLnBrk="1" fontAlgn="auto" hangingPunct="1">
              <a:lnSpc>
                <a:spcPct val="90000"/>
              </a:lnSpc>
              <a:spcAft>
                <a:spcPts val="0"/>
              </a:spcAft>
              <a:buClr>
                <a:schemeClr val="accent3"/>
              </a:buClr>
              <a:buFont typeface="Wingdings 2"/>
              <a:buNone/>
              <a:defRPr/>
            </a:pPr>
            <a:endParaRPr lang="en-US" dirty="0" smtClean="0"/>
          </a:p>
        </p:txBody>
      </p:sp>
    </p:spTree>
    <p:extLst>
      <p:ext uri="{BB962C8B-B14F-4D97-AF65-F5344CB8AC3E}">
        <p14:creationId xmlns:p14="http://schemas.microsoft.com/office/powerpoint/2010/main" val="1602017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3"/>
          <p:cNvSpPr>
            <a:spLocks noGrp="1"/>
          </p:cNvSpPr>
          <p:nvPr>
            <p:ph type="title"/>
          </p:nvPr>
        </p:nvSpPr>
        <p:spPr>
          <a:xfrm>
            <a:off x="457200" y="381000"/>
            <a:ext cx="8229600" cy="1143000"/>
          </a:xfrm>
        </p:spPr>
        <p:txBody>
          <a:bodyPr/>
          <a:lstStyle/>
          <a:p>
            <a:pPr algn="ctr" eaLnBrk="1" hangingPunct="1"/>
            <a:r>
              <a:rPr lang="en-US" smtClean="0"/>
              <a:t>Copies of Credentials Held</a:t>
            </a:r>
          </a:p>
        </p:txBody>
      </p:sp>
      <p:pic>
        <p:nvPicPr>
          <p:cNvPr id="33795" name="Picture 7" descr="regionalexamcenter_img.jpg"/>
          <p:cNvPicPr>
            <a:picLocks noChangeAspect="1"/>
          </p:cNvPicPr>
          <p:nvPr/>
        </p:nvPicPr>
        <p:blipFill>
          <a:blip r:embed="rId2" cstate="print"/>
          <a:srcRect/>
          <a:stretch>
            <a:fillRect/>
          </a:stretch>
        </p:blipFill>
        <p:spPr bwMode="auto">
          <a:xfrm>
            <a:off x="457200" y="2057400"/>
            <a:ext cx="3037251" cy="3001963"/>
          </a:xfrm>
          <a:prstGeom prst="rect">
            <a:avLst/>
          </a:prstGeom>
          <a:noFill/>
          <a:ln w="9525">
            <a:noFill/>
            <a:miter lim="800000"/>
            <a:headEnd/>
            <a:tailEnd/>
          </a:ln>
        </p:spPr>
      </p:pic>
      <p:pic>
        <p:nvPicPr>
          <p:cNvPr id="10" name="Picture 13"/>
          <p:cNvPicPr>
            <a:picLocks noChangeAspect="1" noChangeArrowheads="1"/>
          </p:cNvPicPr>
          <p:nvPr/>
        </p:nvPicPr>
        <p:blipFill>
          <a:blip r:embed="rId3" cstate="print"/>
          <a:srcRect/>
          <a:stretch>
            <a:fillRect/>
          </a:stretch>
        </p:blipFill>
        <p:spPr bwMode="auto">
          <a:xfrm rot="1049485">
            <a:off x="4846390" y="1502401"/>
            <a:ext cx="2370879" cy="3161780"/>
          </a:xfrm>
          <a:prstGeom prst="rect">
            <a:avLst/>
          </a:prstGeom>
          <a:noFill/>
          <a:ln w="9525">
            <a:noFill/>
            <a:miter lim="800000"/>
            <a:headEnd/>
            <a:tailEnd/>
          </a:ln>
        </p:spPr>
      </p:pic>
      <p:sp>
        <p:nvSpPr>
          <p:cNvPr id="2" name="TextBox 1"/>
          <p:cNvSpPr txBox="1"/>
          <p:nvPr/>
        </p:nvSpPr>
        <p:spPr>
          <a:xfrm>
            <a:off x="4038600" y="4947383"/>
            <a:ext cx="4572000" cy="646331"/>
          </a:xfrm>
          <a:prstGeom prst="rect">
            <a:avLst/>
          </a:prstGeom>
          <a:noFill/>
        </p:spPr>
        <p:txBody>
          <a:bodyPr wrap="square" rtlCol="0">
            <a:spAutoFit/>
          </a:bodyPr>
          <a:lstStyle/>
          <a:p>
            <a:r>
              <a:rPr lang="en-US" dirty="0" smtClean="0"/>
              <a:t>Need color copy of picture page to signature page.</a:t>
            </a:r>
            <a:endParaRPr lang="en-US" dirty="0"/>
          </a:p>
        </p:txBody>
      </p:sp>
      <p:sp>
        <p:nvSpPr>
          <p:cNvPr id="3" name="TextBox 2"/>
          <p:cNvSpPr txBox="1"/>
          <p:nvPr/>
        </p:nvSpPr>
        <p:spPr>
          <a:xfrm>
            <a:off x="838200" y="5791200"/>
            <a:ext cx="5904180" cy="369332"/>
          </a:xfrm>
          <a:prstGeom prst="rect">
            <a:avLst/>
          </a:prstGeom>
          <a:noFill/>
        </p:spPr>
        <p:txBody>
          <a:bodyPr wrap="none" rtlCol="0">
            <a:spAutoFit/>
          </a:bodyPr>
          <a:lstStyle/>
          <a:p>
            <a:r>
              <a:rPr lang="en-US" dirty="0" smtClean="0"/>
              <a:t>If you have an MMC, I do not need proof of citizenship…</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35" presetClass="emph" presetSubtype="0" repeatCount="2000" fill="hold" nodeType="afterEffect">
                                  <p:stCondLst>
                                    <p:cond delay="0"/>
                                  </p:stCondLst>
                                  <p:childTnLst>
                                    <p:anim calcmode="discrete" valueType="str">
                                      <p:cBhvr>
                                        <p:cTn id="9" dur="1000" fill="hold"/>
                                        <p:tgtEl>
                                          <p:spTgt spid="10"/>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2"/>
          <p:cNvSpPr>
            <a:spLocks noGrp="1"/>
          </p:cNvSpPr>
          <p:nvPr>
            <p:ph type="title"/>
          </p:nvPr>
        </p:nvSpPr>
        <p:spPr>
          <a:xfrm>
            <a:off x="1752600" y="685800"/>
            <a:ext cx="5943600" cy="857250"/>
          </a:xfrm>
        </p:spPr>
        <p:txBody>
          <a:bodyPr/>
          <a:lstStyle/>
          <a:p>
            <a:pPr algn="ctr" eaLnBrk="1" hangingPunct="1"/>
            <a:r>
              <a:rPr lang="en-US" smtClean="0"/>
              <a:t>PROOF of CITIZENSHIP</a:t>
            </a:r>
          </a:p>
        </p:txBody>
      </p:sp>
      <p:pic>
        <p:nvPicPr>
          <p:cNvPr id="6" name="Picture 8" descr="Passport"/>
          <p:cNvPicPr>
            <a:picLocks noGrp="1" noChangeAspect="1" noChangeArrowheads="1"/>
          </p:cNvPicPr>
          <p:nvPr>
            <p:ph sz="half" idx="1"/>
          </p:nvPr>
        </p:nvPicPr>
        <p:blipFill>
          <a:blip r:embed="rId2" cstate="print"/>
          <a:srcRect/>
          <a:stretch>
            <a:fillRect/>
          </a:stretch>
        </p:blipFill>
        <p:spPr>
          <a:xfrm>
            <a:off x="381000" y="1905000"/>
            <a:ext cx="2895600" cy="3906838"/>
          </a:xfrm>
        </p:spPr>
      </p:pic>
      <p:pic>
        <p:nvPicPr>
          <p:cNvPr id="7" name="Picture 12" descr="birth"/>
          <p:cNvPicPr>
            <a:picLocks noGrp="1" noChangeAspect="1" noChangeArrowheads="1"/>
          </p:cNvPicPr>
          <p:nvPr>
            <p:ph sz="half" idx="2"/>
          </p:nvPr>
        </p:nvPicPr>
        <p:blipFill>
          <a:blip r:embed="rId3" cstate="print"/>
          <a:srcRect/>
          <a:stretch>
            <a:fillRect/>
          </a:stretch>
        </p:blipFill>
        <p:spPr>
          <a:xfrm>
            <a:off x="4038600" y="1676400"/>
            <a:ext cx="3581400" cy="2819400"/>
          </a:xfrm>
        </p:spPr>
      </p:pic>
      <p:sp>
        <p:nvSpPr>
          <p:cNvPr id="32773" name="TextBox 7"/>
          <p:cNvSpPr txBox="1">
            <a:spLocks noChangeArrowheads="1"/>
          </p:cNvSpPr>
          <p:nvPr/>
        </p:nvSpPr>
        <p:spPr bwMode="auto">
          <a:xfrm>
            <a:off x="914400" y="1524000"/>
            <a:ext cx="1600200" cy="369888"/>
          </a:xfrm>
          <a:prstGeom prst="rect">
            <a:avLst/>
          </a:prstGeom>
          <a:noFill/>
          <a:ln w="9525">
            <a:noFill/>
            <a:miter lim="800000"/>
            <a:headEnd/>
            <a:tailEnd/>
          </a:ln>
        </p:spPr>
        <p:txBody>
          <a:bodyPr>
            <a:spAutoFit/>
          </a:bodyPr>
          <a:lstStyle/>
          <a:p>
            <a:r>
              <a:rPr lang="en-US">
                <a:latin typeface="Constantia" pitchFamily="18" charset="0"/>
              </a:rPr>
              <a:t>Valid Passport</a:t>
            </a:r>
          </a:p>
        </p:txBody>
      </p:sp>
      <p:sp>
        <p:nvSpPr>
          <p:cNvPr id="32774" name="TextBox 9"/>
          <p:cNvSpPr txBox="1">
            <a:spLocks noChangeArrowheads="1"/>
          </p:cNvSpPr>
          <p:nvPr/>
        </p:nvSpPr>
        <p:spPr bwMode="auto">
          <a:xfrm>
            <a:off x="7620000" y="2057400"/>
            <a:ext cx="1295400" cy="923925"/>
          </a:xfrm>
          <a:prstGeom prst="rect">
            <a:avLst/>
          </a:prstGeom>
          <a:noFill/>
          <a:ln w="9525">
            <a:noFill/>
            <a:miter lim="800000"/>
            <a:headEnd/>
            <a:tailEnd/>
          </a:ln>
        </p:spPr>
        <p:txBody>
          <a:bodyPr>
            <a:spAutoFit/>
          </a:bodyPr>
          <a:lstStyle/>
          <a:p>
            <a:r>
              <a:rPr lang="en-US">
                <a:latin typeface="Constantia" pitchFamily="18" charset="0"/>
              </a:rPr>
              <a:t>U. S. </a:t>
            </a:r>
          </a:p>
          <a:p>
            <a:r>
              <a:rPr lang="en-US">
                <a:latin typeface="Constantia" pitchFamily="18" charset="0"/>
              </a:rPr>
              <a:t>Birth</a:t>
            </a:r>
          </a:p>
          <a:p>
            <a:r>
              <a:rPr lang="en-US">
                <a:latin typeface="Constantia" pitchFamily="18" charset="0"/>
              </a:rPr>
              <a:t>Certificate</a:t>
            </a:r>
          </a:p>
        </p:txBody>
      </p:sp>
      <p:pic>
        <p:nvPicPr>
          <p:cNvPr id="32775" name="Picture 2" descr="http://www.immigrationvisaattorneyblog.com/I-551.jpg"/>
          <p:cNvPicPr>
            <a:picLocks noChangeAspect="1" noChangeArrowheads="1"/>
          </p:cNvPicPr>
          <p:nvPr/>
        </p:nvPicPr>
        <p:blipFill>
          <a:blip r:embed="rId4" cstate="print"/>
          <a:srcRect/>
          <a:stretch>
            <a:fillRect/>
          </a:stretch>
        </p:blipFill>
        <p:spPr bwMode="auto">
          <a:xfrm>
            <a:off x="5703888" y="4648200"/>
            <a:ext cx="3249612" cy="2065338"/>
          </a:xfrm>
          <a:prstGeom prst="rect">
            <a:avLst/>
          </a:prstGeom>
          <a:noFill/>
          <a:ln w="9525">
            <a:noFill/>
            <a:miter lim="800000"/>
            <a:headEnd/>
            <a:tailEnd/>
          </a:ln>
        </p:spPr>
      </p:pic>
      <p:sp>
        <p:nvSpPr>
          <p:cNvPr id="32776" name="TextBox 11"/>
          <p:cNvSpPr txBox="1">
            <a:spLocks noChangeArrowheads="1"/>
          </p:cNvSpPr>
          <p:nvPr/>
        </p:nvSpPr>
        <p:spPr bwMode="auto">
          <a:xfrm>
            <a:off x="4419600" y="4724400"/>
            <a:ext cx="1295400" cy="1200150"/>
          </a:xfrm>
          <a:prstGeom prst="rect">
            <a:avLst/>
          </a:prstGeom>
          <a:noFill/>
          <a:ln w="9525">
            <a:noFill/>
            <a:miter lim="800000"/>
            <a:headEnd/>
            <a:tailEnd/>
          </a:ln>
        </p:spPr>
        <p:txBody>
          <a:bodyPr>
            <a:spAutoFit/>
          </a:bodyPr>
          <a:lstStyle/>
          <a:p>
            <a:pPr algn="ctr"/>
            <a:r>
              <a:rPr lang="en-US">
                <a:latin typeface="Times New Roman" pitchFamily="18" charset="0"/>
                <a:cs typeface="Times New Roman" pitchFamily="18" charset="0"/>
              </a:rPr>
              <a:t>I-551 Alien Permanent Resident Card</a:t>
            </a:r>
          </a:p>
        </p:txBody>
      </p:sp>
      <p:sp>
        <p:nvSpPr>
          <p:cNvPr id="32777" name="TextBox 12"/>
          <p:cNvSpPr txBox="1">
            <a:spLocks noChangeArrowheads="1"/>
          </p:cNvSpPr>
          <p:nvPr/>
        </p:nvSpPr>
        <p:spPr bwMode="auto">
          <a:xfrm>
            <a:off x="1295400" y="6096000"/>
            <a:ext cx="3886200" cy="369888"/>
          </a:xfrm>
          <a:prstGeom prst="rect">
            <a:avLst/>
          </a:prstGeom>
          <a:noFill/>
          <a:ln w="9525">
            <a:solidFill>
              <a:schemeClr val="tx1"/>
            </a:solidFill>
            <a:miter lim="800000"/>
            <a:headEnd/>
            <a:tailEnd/>
          </a:ln>
        </p:spPr>
        <p:txBody>
          <a:bodyPr>
            <a:spAutoFit/>
          </a:bodyPr>
          <a:lstStyle/>
          <a:p>
            <a:r>
              <a:rPr lang="en-US">
                <a:latin typeface="Constantia" pitchFamily="18" charset="0"/>
              </a:rPr>
              <a:t>Foreign Nationals must present both</a:t>
            </a:r>
          </a:p>
        </p:txBody>
      </p:sp>
      <p:sp>
        <p:nvSpPr>
          <p:cNvPr id="14" name="Up Arrow 13"/>
          <p:cNvSpPr/>
          <p:nvPr/>
        </p:nvSpPr>
        <p:spPr>
          <a:xfrm>
            <a:off x="990600" y="5867400"/>
            <a:ext cx="304800" cy="6096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ight Arrow 14"/>
          <p:cNvSpPr/>
          <p:nvPr/>
        </p:nvSpPr>
        <p:spPr>
          <a:xfrm>
            <a:off x="5257800" y="6172200"/>
            <a:ext cx="457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500"/>
                            </p:stCondLst>
                            <p:childTnLst>
                              <p:par>
                                <p:cTn id="12" presetID="21" presetClass="entr" presetSubtype="4" fill="hold" nodeType="afterEffect">
                                  <p:stCondLst>
                                    <p:cond delay="1000"/>
                                  </p:stCondLst>
                                  <p:childTnLst>
                                    <p:set>
                                      <p:cBhvr>
                                        <p:cTn id="13" dur="1" fill="hold">
                                          <p:stCondLst>
                                            <p:cond delay="0"/>
                                          </p:stCondLst>
                                        </p:cTn>
                                        <p:tgtEl>
                                          <p:spTgt spid="7"/>
                                        </p:tgtEl>
                                        <p:attrNameLst>
                                          <p:attrName>style.visibility</p:attrName>
                                        </p:attrNameLst>
                                      </p:cBhvr>
                                      <p:to>
                                        <p:strVal val="visible"/>
                                      </p:to>
                                    </p:set>
                                    <p:animEffect transition="in" filter="wheel(4)">
                                      <p:cBhvr>
                                        <p:cTn id="14" dur="2000"/>
                                        <p:tgtEl>
                                          <p:spTgt spid="7"/>
                                        </p:tgtEl>
                                      </p:cBhvr>
                                    </p:animEffect>
                                  </p:childTnLst>
                                </p:cTn>
                              </p:par>
                            </p:childTnLst>
                          </p:cTn>
                        </p:par>
                        <p:par>
                          <p:cTn id="15" fill="hold">
                            <p:stCondLst>
                              <p:cond delay="4500"/>
                            </p:stCondLst>
                            <p:childTnLst>
                              <p:par>
                                <p:cTn id="16" presetID="1" presetClass="entr" presetSubtype="0"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childTnLst>
                          </p:cTn>
                        </p:par>
                        <p:par>
                          <p:cTn id="18" fill="hold">
                            <p:stCondLst>
                              <p:cond delay="4500"/>
                            </p:stCondLst>
                            <p:childTnLst>
                              <p:par>
                                <p:cTn id="19" presetID="1" presetClass="entr" presetSubtype="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914400"/>
            <a:ext cx="2286000" cy="2514600"/>
          </a:xfrm>
        </p:spPr>
        <p:txBody>
          <a:bodyPr>
            <a:normAutofit fontScale="90000"/>
          </a:bodyPr>
          <a:lstStyle/>
          <a:p>
            <a:pPr eaLnBrk="1" fontAlgn="auto" hangingPunct="1">
              <a:spcAft>
                <a:spcPts val="0"/>
              </a:spcAft>
              <a:defRPr/>
            </a:pPr>
            <a:r>
              <a:rPr lang="en-US" dirty="0" smtClean="0"/>
              <a:t>Fees</a:t>
            </a:r>
            <a:br>
              <a:rPr lang="en-US" dirty="0" smtClean="0"/>
            </a:br>
            <a:r>
              <a:rPr lang="en-US" sz="3100" dirty="0" smtClean="0"/>
              <a:t>Use of PAY.gov is mandatory for this program </a:t>
            </a:r>
            <a:endParaRPr lang="en-US" sz="3100" dirty="0"/>
          </a:p>
        </p:txBody>
      </p:sp>
      <p:pic>
        <p:nvPicPr>
          <p:cNvPr id="35843" name="Picture 3" descr="Pay.Gov_MMC_Page_1.jpg"/>
          <p:cNvPicPr>
            <a:picLocks noChangeAspect="1"/>
          </p:cNvPicPr>
          <p:nvPr/>
        </p:nvPicPr>
        <p:blipFill>
          <a:blip r:embed="rId2" cstate="print"/>
          <a:srcRect l="6024" t="5605" r="4819" b="23788"/>
          <a:stretch>
            <a:fillRect/>
          </a:stretch>
        </p:blipFill>
        <p:spPr bwMode="auto">
          <a:xfrm>
            <a:off x="2514600" y="381000"/>
            <a:ext cx="6443663" cy="6477000"/>
          </a:xfrm>
          <a:prstGeom prst="rect">
            <a:avLst/>
          </a:prstGeom>
          <a:noFill/>
          <a:ln w="9525">
            <a:solidFill>
              <a:schemeClr val="tx1"/>
            </a:solidFill>
            <a:miter lim="800000"/>
            <a:headEnd/>
            <a:tailEnd/>
          </a:ln>
        </p:spPr>
      </p:pic>
      <p:pic>
        <p:nvPicPr>
          <p:cNvPr id="35844" name="Picture 3" descr="C:\Users\mptoth2\AppData\Local\Microsoft\Windows\Temporary Internet Files\Content.IE5\8ZE086P8\MCj04396000000[1].png"/>
          <p:cNvPicPr>
            <a:picLocks noChangeAspect="1" noChangeArrowheads="1"/>
          </p:cNvPicPr>
          <p:nvPr/>
        </p:nvPicPr>
        <p:blipFill>
          <a:blip r:embed="rId3" cstate="print"/>
          <a:srcRect/>
          <a:stretch>
            <a:fillRect/>
          </a:stretch>
        </p:blipFill>
        <p:spPr bwMode="auto">
          <a:xfrm>
            <a:off x="457200" y="3733800"/>
            <a:ext cx="1957388" cy="1617663"/>
          </a:xfrm>
          <a:prstGeom prst="rect">
            <a:avLst/>
          </a:prstGeom>
          <a:noFill/>
          <a:ln w="9525">
            <a:noFill/>
            <a:miter lim="800000"/>
            <a:headEnd/>
            <a:tailEnd/>
          </a:ln>
        </p:spPr>
      </p:pic>
      <p:sp>
        <p:nvSpPr>
          <p:cNvPr id="5" name="Rounded Rectangle 4">
            <a:hlinkClick r:id="rId4" action="ppaction://hlinkpres?slideindex=1&amp;slidetitle="/>
          </p:cNvPr>
          <p:cNvSpPr/>
          <p:nvPr/>
        </p:nvSpPr>
        <p:spPr>
          <a:xfrm>
            <a:off x="533400" y="5638800"/>
            <a:ext cx="16002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Show PAY.gov</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cstate="print"/>
          <a:srcRect l="49805" r="778"/>
          <a:stretch>
            <a:fillRect/>
          </a:stretch>
        </p:blipFill>
        <p:spPr bwMode="auto">
          <a:xfrm>
            <a:off x="0" y="0"/>
            <a:ext cx="9144000" cy="6765925"/>
          </a:xfrm>
          <a:prstGeom prst="rect">
            <a:avLst/>
          </a:prstGeom>
          <a:noFill/>
          <a:ln w="9525">
            <a:noFill/>
            <a:miter lim="800000"/>
            <a:headEnd/>
            <a:tailEnd/>
          </a:ln>
        </p:spPr>
      </p:pic>
      <p:sp>
        <p:nvSpPr>
          <p:cNvPr id="3" name="Rectangle 2"/>
          <p:cNvSpPr/>
          <p:nvPr/>
        </p:nvSpPr>
        <p:spPr>
          <a:xfrm>
            <a:off x="2819400" y="3810000"/>
            <a:ext cx="1371600" cy="152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819400" y="3747700"/>
            <a:ext cx="1219200" cy="276999"/>
          </a:xfrm>
          <a:prstGeom prst="rect">
            <a:avLst/>
          </a:prstGeom>
          <a:noFill/>
        </p:spPr>
        <p:txBody>
          <a:bodyPr wrap="square" rtlCol="0">
            <a:spAutoFit/>
          </a:bodyPr>
          <a:lstStyle/>
          <a:p>
            <a:r>
              <a:rPr lang="en-US" sz="1200" dirty="0" smtClean="0"/>
              <a:t>New York</a:t>
            </a:r>
            <a:endParaRPr lang="en-US" sz="12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Fees</a:t>
            </a:r>
            <a:endParaRPr lang="en-US" dirty="0"/>
          </a:p>
        </p:txBody>
      </p:sp>
      <p:pic>
        <p:nvPicPr>
          <p:cNvPr id="38915" name="Picture 3" descr="C:\Users\mptoth2\AppData\Local\Microsoft\Windows\Temporary Internet Files\Content.IE5\8ZE086P8\MCj04396000000[1].png"/>
          <p:cNvPicPr>
            <a:picLocks noChangeAspect="1" noChangeArrowheads="1"/>
          </p:cNvPicPr>
          <p:nvPr/>
        </p:nvPicPr>
        <p:blipFill>
          <a:blip r:embed="rId2" cstate="print"/>
          <a:srcRect/>
          <a:stretch>
            <a:fillRect/>
          </a:stretch>
        </p:blipFill>
        <p:spPr bwMode="auto">
          <a:xfrm>
            <a:off x="381000" y="2133600"/>
            <a:ext cx="1957388" cy="1617663"/>
          </a:xfrm>
          <a:prstGeom prst="rect">
            <a:avLst/>
          </a:prstGeom>
          <a:noFill/>
          <a:ln w="9525">
            <a:noFill/>
            <a:miter lim="800000"/>
            <a:headEnd/>
            <a:tailEnd/>
          </a:ln>
        </p:spPr>
      </p:pic>
      <p:pic>
        <p:nvPicPr>
          <p:cNvPr id="38916" name="Picture 4" descr="Pay.Gov_MMC_Page_3.jpg"/>
          <p:cNvPicPr>
            <a:picLocks noChangeAspect="1"/>
          </p:cNvPicPr>
          <p:nvPr/>
        </p:nvPicPr>
        <p:blipFill>
          <a:blip r:embed="rId3" cstate="print"/>
          <a:srcRect l="7190" t="4443" r="5424" b="52222"/>
          <a:stretch>
            <a:fillRect/>
          </a:stretch>
        </p:blipFill>
        <p:spPr bwMode="auto">
          <a:xfrm>
            <a:off x="2431129" y="1143000"/>
            <a:ext cx="6530975" cy="4876800"/>
          </a:xfrm>
          <a:prstGeom prst="rect">
            <a:avLst/>
          </a:prstGeom>
          <a:noFill/>
          <a:ln w="9525">
            <a:noFill/>
            <a:miter lim="800000"/>
            <a:headEnd/>
            <a:tailEnd/>
          </a:ln>
        </p:spPr>
      </p:pic>
      <p:sp>
        <p:nvSpPr>
          <p:cNvPr id="3" name="TextBox 2"/>
          <p:cNvSpPr txBox="1"/>
          <p:nvPr/>
        </p:nvSpPr>
        <p:spPr>
          <a:xfrm>
            <a:off x="2585884" y="3962400"/>
            <a:ext cx="300082" cy="369332"/>
          </a:xfrm>
          <a:prstGeom prst="rect">
            <a:avLst/>
          </a:prstGeom>
          <a:noFill/>
        </p:spPr>
        <p:txBody>
          <a:bodyPr wrap="none" rtlCol="0">
            <a:spAutoFit/>
          </a:bodyPr>
          <a:lstStyle/>
          <a:p>
            <a:r>
              <a:rPr lang="en-US" dirty="0" smtClean="0"/>
              <a:t>x</a:t>
            </a:r>
            <a:endParaRPr lang="en-US" dirty="0"/>
          </a:p>
        </p:txBody>
      </p:sp>
      <p:sp>
        <p:nvSpPr>
          <p:cNvPr id="6" name="TextBox 5"/>
          <p:cNvSpPr txBox="1"/>
          <p:nvPr/>
        </p:nvSpPr>
        <p:spPr>
          <a:xfrm>
            <a:off x="5546575" y="4724400"/>
            <a:ext cx="300082" cy="369332"/>
          </a:xfrm>
          <a:prstGeom prst="rect">
            <a:avLst/>
          </a:prstGeom>
          <a:noFill/>
        </p:spPr>
        <p:txBody>
          <a:bodyPr wrap="none" rtlCol="0">
            <a:spAutoFit/>
          </a:bodyPr>
          <a:lstStyle/>
          <a:p>
            <a:r>
              <a:rPr lang="en-US" dirty="0" smtClean="0"/>
              <a:t>x</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Fees</a:t>
            </a:r>
            <a:endParaRPr lang="en-US" dirty="0"/>
          </a:p>
        </p:txBody>
      </p:sp>
      <p:pic>
        <p:nvPicPr>
          <p:cNvPr id="39939" name="Picture 3" descr="C:\Users\mptoth2\AppData\Local\Microsoft\Windows\Temporary Internet Files\Content.IE5\8ZE086P8\MCj04396000000[1].png"/>
          <p:cNvPicPr>
            <a:picLocks noChangeAspect="1" noChangeArrowheads="1"/>
          </p:cNvPicPr>
          <p:nvPr/>
        </p:nvPicPr>
        <p:blipFill>
          <a:blip r:embed="rId2" cstate="print"/>
          <a:srcRect/>
          <a:stretch>
            <a:fillRect/>
          </a:stretch>
        </p:blipFill>
        <p:spPr bwMode="auto">
          <a:xfrm>
            <a:off x="381000" y="2133600"/>
            <a:ext cx="1957388" cy="1617663"/>
          </a:xfrm>
          <a:prstGeom prst="rect">
            <a:avLst/>
          </a:prstGeom>
          <a:noFill/>
          <a:ln w="9525">
            <a:noFill/>
            <a:miter lim="800000"/>
            <a:headEnd/>
            <a:tailEnd/>
          </a:ln>
        </p:spPr>
      </p:pic>
      <p:pic>
        <p:nvPicPr>
          <p:cNvPr id="39940" name="Picture 5" descr="Pay.Gov_MMC_Page_4.jpg"/>
          <p:cNvPicPr>
            <a:picLocks noChangeAspect="1"/>
          </p:cNvPicPr>
          <p:nvPr/>
        </p:nvPicPr>
        <p:blipFill>
          <a:blip r:embed="rId3" cstate="print"/>
          <a:srcRect l="6863" t="6667" r="6863" b="52222"/>
          <a:stretch>
            <a:fillRect/>
          </a:stretch>
        </p:blipFill>
        <p:spPr bwMode="auto">
          <a:xfrm>
            <a:off x="2471738" y="457200"/>
            <a:ext cx="6672262" cy="5257800"/>
          </a:xfrm>
          <a:prstGeom prst="rect">
            <a:avLst/>
          </a:prstGeom>
          <a:noFill/>
          <a:ln w="9525">
            <a:noFill/>
            <a:miter lim="800000"/>
            <a:headEnd/>
            <a:tailEnd/>
          </a:ln>
        </p:spPr>
      </p:pic>
      <p:sp>
        <p:nvSpPr>
          <p:cNvPr id="39941" name="TextBox 4"/>
          <p:cNvSpPr txBox="1">
            <a:spLocks noChangeArrowheads="1"/>
          </p:cNvSpPr>
          <p:nvPr/>
        </p:nvSpPr>
        <p:spPr bwMode="auto">
          <a:xfrm>
            <a:off x="609600" y="5562600"/>
            <a:ext cx="8077200" cy="923925"/>
          </a:xfrm>
          <a:prstGeom prst="rect">
            <a:avLst/>
          </a:prstGeom>
          <a:noFill/>
          <a:ln w="38100">
            <a:solidFill>
              <a:srgbClr val="FF0000"/>
            </a:solidFill>
            <a:miter lim="800000"/>
            <a:headEnd/>
            <a:tailEnd/>
          </a:ln>
        </p:spPr>
        <p:txBody>
          <a:bodyPr>
            <a:spAutoFit/>
          </a:bodyPr>
          <a:lstStyle/>
          <a:p>
            <a:r>
              <a:rPr lang="en-US" dirty="0">
                <a:solidFill>
                  <a:srgbClr val="C00000"/>
                </a:solidFill>
                <a:latin typeface="Constantia" pitchFamily="18" charset="0"/>
              </a:rPr>
              <a:t>**</a:t>
            </a:r>
            <a:r>
              <a:rPr lang="en-US" dirty="0">
                <a:latin typeface="Constantia" pitchFamily="18" charset="0"/>
              </a:rPr>
              <a:t>It is important to note that </a:t>
            </a:r>
            <a:r>
              <a:rPr lang="en-US" dirty="0" smtClean="0">
                <a:latin typeface="Constantia" pitchFamily="18" charset="0"/>
              </a:rPr>
              <a:t>the NMC is </a:t>
            </a:r>
            <a:r>
              <a:rPr lang="en-US" dirty="0">
                <a:latin typeface="Constantia" pitchFamily="18" charset="0"/>
              </a:rPr>
              <a:t>unable to process incremental fee payments.  If the mariner pays the incorrect fee, the whole fee must be refunded, and a new transaction initiated. </a:t>
            </a:r>
          </a:p>
        </p:txBody>
      </p:sp>
      <p:sp>
        <p:nvSpPr>
          <p:cNvPr id="3" name="TextBox 2"/>
          <p:cNvSpPr txBox="1"/>
          <p:nvPr/>
        </p:nvSpPr>
        <p:spPr>
          <a:xfrm>
            <a:off x="6019800" y="3244022"/>
            <a:ext cx="697627" cy="369332"/>
          </a:xfrm>
          <a:prstGeom prst="rect">
            <a:avLst/>
          </a:prstGeom>
          <a:noFill/>
        </p:spPr>
        <p:txBody>
          <a:bodyPr wrap="none" rtlCol="0">
            <a:spAutoFit/>
          </a:bodyPr>
          <a:lstStyle/>
          <a:p>
            <a:r>
              <a:rPr lang="en-US" dirty="0" smtClean="0"/>
              <a:t>$100</a:t>
            </a:r>
            <a:endParaRPr lang="en-US" dirty="0"/>
          </a:p>
        </p:txBody>
      </p:sp>
      <p:sp>
        <p:nvSpPr>
          <p:cNvPr id="7" name="TextBox 6"/>
          <p:cNvSpPr txBox="1"/>
          <p:nvPr/>
        </p:nvSpPr>
        <p:spPr>
          <a:xfrm>
            <a:off x="6014884" y="3810000"/>
            <a:ext cx="680507" cy="369332"/>
          </a:xfrm>
          <a:prstGeom prst="rect">
            <a:avLst/>
          </a:prstGeom>
          <a:noFill/>
        </p:spPr>
        <p:txBody>
          <a:bodyPr wrap="none" rtlCol="0">
            <a:spAutoFit/>
          </a:bodyPr>
          <a:lstStyle/>
          <a:p>
            <a:r>
              <a:rPr lang="en-US" dirty="0" smtClean="0"/>
              <a:t>$110</a:t>
            </a:r>
            <a:endParaRPr lang="en-US" dirty="0"/>
          </a:p>
        </p:txBody>
      </p:sp>
      <p:sp>
        <p:nvSpPr>
          <p:cNvPr id="8" name="TextBox 7"/>
          <p:cNvSpPr txBox="1"/>
          <p:nvPr/>
        </p:nvSpPr>
        <p:spPr>
          <a:xfrm>
            <a:off x="6020385" y="4420222"/>
            <a:ext cx="569387" cy="369332"/>
          </a:xfrm>
          <a:prstGeom prst="rect">
            <a:avLst/>
          </a:prstGeom>
          <a:noFill/>
        </p:spPr>
        <p:txBody>
          <a:bodyPr wrap="none" rtlCol="0">
            <a:spAutoFit/>
          </a:bodyPr>
          <a:lstStyle/>
          <a:p>
            <a:r>
              <a:rPr lang="en-US" dirty="0" smtClean="0"/>
              <a:t>$45</a:t>
            </a:r>
            <a:endParaRPr lang="en-US" dirty="0"/>
          </a:p>
        </p:txBody>
      </p:sp>
      <p:sp>
        <p:nvSpPr>
          <p:cNvPr id="9" name="TextBox 8"/>
          <p:cNvSpPr txBox="1"/>
          <p:nvPr/>
        </p:nvSpPr>
        <p:spPr>
          <a:xfrm>
            <a:off x="6019800" y="4953000"/>
            <a:ext cx="697627" cy="369332"/>
          </a:xfrm>
          <a:prstGeom prst="rect">
            <a:avLst/>
          </a:prstGeom>
          <a:noFill/>
        </p:spPr>
        <p:txBody>
          <a:bodyPr wrap="none" rtlCol="0">
            <a:spAutoFit/>
          </a:bodyPr>
          <a:lstStyle/>
          <a:p>
            <a:r>
              <a:rPr lang="en-US" dirty="0" smtClean="0"/>
              <a:t>$255</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388620" y="557530"/>
            <a:ext cx="8366760" cy="5742940"/>
          </a:xfrm>
          <a:prstGeom prst="rect">
            <a:avLst/>
          </a:prstGeom>
        </p:spPr>
      </p:pic>
      <p:sp>
        <p:nvSpPr>
          <p:cNvPr id="4" name="Text Box 2"/>
          <p:cNvSpPr txBox="1">
            <a:spLocks noChangeArrowheads="1"/>
          </p:cNvSpPr>
          <p:nvPr/>
        </p:nvSpPr>
        <p:spPr bwMode="auto">
          <a:xfrm>
            <a:off x="762000" y="4429432"/>
            <a:ext cx="3268980" cy="146431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marL="0" marR="0">
              <a:spcBef>
                <a:spcPts val="0"/>
              </a:spcBef>
              <a:spcAft>
                <a:spcPts val="0"/>
              </a:spcAft>
            </a:pPr>
            <a:r>
              <a:rPr lang="en-US" sz="1100">
                <a:effectLst/>
                <a:latin typeface="Calibri"/>
                <a:ea typeface="Calibri"/>
                <a:cs typeface="Times New Roman"/>
              </a:rPr>
              <a:t>As your application goes through the vetting process at the NMC level, you will receive automated emails from them letting you know what step your application is currently in.  If Amplifying Information (AI) is requested that requires action on your part, you will also receive a hard copy in the mail from the NMC to your home address. Please contact the License Department for guidance if AI is needed.</a:t>
            </a:r>
          </a:p>
        </p:txBody>
      </p:sp>
    </p:spTree>
    <p:extLst>
      <p:ext uri="{BB962C8B-B14F-4D97-AF65-F5344CB8AC3E}">
        <p14:creationId xmlns:p14="http://schemas.microsoft.com/office/powerpoint/2010/main" val="35025829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Degree Audit</a:t>
            </a:r>
            <a:endParaRPr lang="en-US" dirty="0"/>
          </a:p>
        </p:txBody>
      </p:sp>
      <p:sp>
        <p:nvSpPr>
          <p:cNvPr id="3" name="Content Placeholder 2"/>
          <p:cNvSpPr>
            <a:spLocks noGrp="1"/>
          </p:cNvSpPr>
          <p:nvPr>
            <p:ph idx="1"/>
          </p:nvPr>
        </p:nvSpPr>
        <p:spPr>
          <a:xfrm>
            <a:off x="457200" y="1600200"/>
            <a:ext cx="7772400" cy="4525963"/>
          </a:xfrm>
        </p:spPr>
        <p:txBody>
          <a:bodyPr>
            <a:normAutofit lnSpcReduction="10000"/>
          </a:bodyPr>
          <a:lstStyle/>
          <a:p>
            <a:r>
              <a:rPr lang="en-US" dirty="0" smtClean="0"/>
              <a:t>Please print out a copy of your degree curriculum:</a:t>
            </a:r>
          </a:p>
          <a:p>
            <a:pPr lvl="1"/>
            <a:r>
              <a:rPr lang="en-US" dirty="0" smtClean="0"/>
              <a:t>Go to Maritime’s homepage</a:t>
            </a:r>
          </a:p>
          <a:p>
            <a:pPr lvl="1"/>
            <a:r>
              <a:rPr lang="en-US" dirty="0" smtClean="0"/>
              <a:t>Click on </a:t>
            </a:r>
            <a:r>
              <a:rPr lang="en-US" i="1" dirty="0" smtClean="0">
                <a:solidFill>
                  <a:srgbClr val="FF0000"/>
                </a:solidFill>
              </a:rPr>
              <a:t>Academics</a:t>
            </a:r>
          </a:p>
          <a:p>
            <a:pPr lvl="1"/>
            <a:r>
              <a:rPr lang="en-US" dirty="0" smtClean="0"/>
              <a:t>Click on </a:t>
            </a:r>
            <a:r>
              <a:rPr lang="en-US" i="1" dirty="0" smtClean="0">
                <a:solidFill>
                  <a:srgbClr val="FF0000"/>
                </a:solidFill>
              </a:rPr>
              <a:t>College Catalog</a:t>
            </a:r>
          </a:p>
          <a:p>
            <a:pPr lvl="1"/>
            <a:r>
              <a:rPr lang="en-US" dirty="0" smtClean="0"/>
              <a:t>Scroll to </a:t>
            </a:r>
            <a:r>
              <a:rPr lang="en-US" i="1" dirty="0" smtClean="0">
                <a:solidFill>
                  <a:srgbClr val="FF0000"/>
                </a:solidFill>
              </a:rPr>
              <a:t>Degree Curricula</a:t>
            </a:r>
          </a:p>
          <a:p>
            <a:pPr lvl="1"/>
            <a:r>
              <a:rPr lang="en-US" dirty="0" smtClean="0"/>
              <a:t>Click on the </a:t>
            </a:r>
            <a:r>
              <a:rPr lang="en-US" i="1" dirty="0" smtClean="0">
                <a:solidFill>
                  <a:srgbClr val="FF0000"/>
                </a:solidFill>
              </a:rPr>
              <a:t>Degree Curricula </a:t>
            </a:r>
            <a:r>
              <a:rPr lang="en-US" dirty="0" smtClean="0"/>
              <a:t>for the year you entered Maritime</a:t>
            </a:r>
          </a:p>
          <a:p>
            <a:pPr lvl="1"/>
            <a:r>
              <a:rPr lang="en-US" dirty="0" smtClean="0"/>
              <a:t>Print out </a:t>
            </a:r>
            <a:endParaRPr lang="en-US" dirty="0"/>
          </a:p>
        </p:txBody>
      </p:sp>
    </p:spTree>
    <p:extLst>
      <p:ext uri="{BB962C8B-B14F-4D97-AF65-F5344CB8AC3E}">
        <p14:creationId xmlns:p14="http://schemas.microsoft.com/office/powerpoint/2010/main" val="12783786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Degree Audit</a:t>
            </a:r>
            <a:endParaRPr lang="en-US"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50910" y="1284748"/>
            <a:ext cx="4485716" cy="485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219200"/>
            <a:ext cx="4232892" cy="4982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32727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 Time</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Deck</a:t>
            </a:r>
          </a:p>
          <a:p>
            <a:pPr lvl="1"/>
            <a:r>
              <a:rPr lang="en-US" dirty="0" smtClean="0"/>
              <a:t>Training Ship / Commercial Vessels </a:t>
            </a:r>
          </a:p>
          <a:p>
            <a:pPr lvl="2"/>
            <a:r>
              <a:rPr lang="en-US" dirty="0" smtClean="0">
                <a:solidFill>
                  <a:srgbClr val="FF0000"/>
                </a:solidFill>
              </a:rPr>
              <a:t>At least 300 days</a:t>
            </a:r>
          </a:p>
          <a:p>
            <a:pPr lvl="1"/>
            <a:r>
              <a:rPr lang="en-US" dirty="0" smtClean="0"/>
              <a:t>In-Port Watchkeeping &amp; Maintenance </a:t>
            </a:r>
            <a:endParaRPr lang="en-US" dirty="0">
              <a:solidFill>
                <a:srgbClr val="FF0000"/>
              </a:solidFill>
            </a:endParaRPr>
          </a:p>
          <a:p>
            <a:pPr lvl="2"/>
            <a:r>
              <a:rPr lang="en-US" dirty="0" smtClean="0">
                <a:solidFill>
                  <a:srgbClr val="FF0000"/>
                </a:solidFill>
              </a:rPr>
              <a:t>NMT 30 days </a:t>
            </a:r>
          </a:p>
          <a:p>
            <a:pPr lvl="2"/>
            <a:r>
              <a:rPr lang="en-US" sz="1600" dirty="0" smtClean="0"/>
              <a:t>(4 TSES Maintenance Modules)</a:t>
            </a:r>
          </a:p>
          <a:p>
            <a:pPr lvl="1"/>
            <a:r>
              <a:rPr lang="en-US" dirty="0" smtClean="0"/>
              <a:t>Simulator Training </a:t>
            </a:r>
          </a:p>
          <a:p>
            <a:pPr lvl="2"/>
            <a:r>
              <a:rPr lang="en-US" dirty="0" smtClean="0">
                <a:solidFill>
                  <a:srgbClr val="FF0000"/>
                </a:solidFill>
              </a:rPr>
              <a:t>NMT 30 days</a:t>
            </a:r>
          </a:p>
          <a:p>
            <a:pPr lvl="1"/>
            <a:r>
              <a:rPr lang="en-US" dirty="0" smtClean="0"/>
              <a:t>Total</a:t>
            </a:r>
            <a:r>
              <a:rPr lang="en-US" dirty="0" smtClean="0">
                <a:solidFill>
                  <a:srgbClr val="FF0000"/>
                </a:solidFill>
              </a:rPr>
              <a:t> </a:t>
            </a:r>
          </a:p>
          <a:p>
            <a:pPr lvl="2"/>
            <a:r>
              <a:rPr lang="en-US" dirty="0" smtClean="0">
                <a:solidFill>
                  <a:srgbClr val="FF0000"/>
                </a:solidFill>
              </a:rPr>
              <a:t>360 days</a:t>
            </a:r>
            <a:endParaRPr lang="en-US" dirty="0"/>
          </a:p>
        </p:txBody>
      </p:sp>
      <p:sp>
        <p:nvSpPr>
          <p:cNvPr id="4" name="Content Placeholder 3"/>
          <p:cNvSpPr>
            <a:spLocks noGrp="1"/>
          </p:cNvSpPr>
          <p:nvPr>
            <p:ph sz="half" idx="2"/>
          </p:nvPr>
        </p:nvSpPr>
        <p:spPr>
          <a:xfrm>
            <a:off x="4648200" y="1600200"/>
            <a:ext cx="4038600" cy="5029200"/>
          </a:xfrm>
        </p:spPr>
        <p:txBody>
          <a:bodyPr>
            <a:normAutofit lnSpcReduction="10000"/>
          </a:bodyPr>
          <a:lstStyle/>
          <a:p>
            <a:r>
              <a:rPr lang="en-US" dirty="0" smtClean="0"/>
              <a:t>Engine</a:t>
            </a:r>
          </a:p>
          <a:p>
            <a:pPr lvl="1"/>
            <a:r>
              <a:rPr lang="en-US" dirty="0" smtClean="0"/>
              <a:t>Training Ship / Commercial Vessels</a:t>
            </a:r>
          </a:p>
          <a:p>
            <a:pPr lvl="2"/>
            <a:r>
              <a:rPr lang="en-US" dirty="0" smtClean="0">
                <a:solidFill>
                  <a:srgbClr val="FF0000"/>
                </a:solidFill>
              </a:rPr>
              <a:t>At least 283 days</a:t>
            </a:r>
          </a:p>
          <a:p>
            <a:pPr lvl="1"/>
            <a:r>
              <a:rPr lang="en-US" dirty="0" smtClean="0"/>
              <a:t>Workshop Skills</a:t>
            </a:r>
          </a:p>
          <a:p>
            <a:pPr lvl="2"/>
            <a:r>
              <a:rPr lang="en-US" dirty="0" smtClean="0"/>
              <a:t>Shore-based labs (</a:t>
            </a:r>
            <a:r>
              <a:rPr lang="en-US" dirty="0" err="1" smtClean="0"/>
              <a:t>Engr</a:t>
            </a:r>
            <a:r>
              <a:rPr lang="en-US" dirty="0" smtClean="0"/>
              <a:t> 503, </a:t>
            </a:r>
            <a:r>
              <a:rPr lang="en-US" dirty="0" err="1" smtClean="0"/>
              <a:t>Engr</a:t>
            </a:r>
            <a:r>
              <a:rPr lang="en-US" dirty="0" smtClean="0"/>
              <a:t> 504, </a:t>
            </a:r>
            <a:r>
              <a:rPr lang="en-US" dirty="0" err="1" smtClean="0"/>
              <a:t>Engr</a:t>
            </a:r>
            <a:r>
              <a:rPr lang="en-US" dirty="0" smtClean="0"/>
              <a:t> 540, </a:t>
            </a:r>
            <a:r>
              <a:rPr lang="en-US" dirty="0" err="1" smtClean="0"/>
              <a:t>Engr</a:t>
            </a:r>
            <a:r>
              <a:rPr lang="en-US" dirty="0" smtClean="0"/>
              <a:t> 543) = </a:t>
            </a:r>
            <a:r>
              <a:rPr lang="en-US" dirty="0" smtClean="0">
                <a:solidFill>
                  <a:srgbClr val="FF0000"/>
                </a:solidFill>
              </a:rPr>
              <a:t>47 days</a:t>
            </a:r>
          </a:p>
          <a:p>
            <a:pPr lvl="1"/>
            <a:r>
              <a:rPr lang="en-US" dirty="0" smtClean="0"/>
              <a:t>4 TSES Maintenance Modules</a:t>
            </a:r>
          </a:p>
          <a:p>
            <a:pPr lvl="2"/>
            <a:r>
              <a:rPr lang="en-US" dirty="0" smtClean="0">
                <a:solidFill>
                  <a:srgbClr val="FF0000"/>
                </a:solidFill>
              </a:rPr>
              <a:t>30 days</a:t>
            </a:r>
          </a:p>
          <a:p>
            <a:pPr lvl="1"/>
            <a:r>
              <a:rPr lang="en-US" dirty="0" smtClean="0"/>
              <a:t>Total</a:t>
            </a:r>
          </a:p>
          <a:p>
            <a:pPr lvl="2"/>
            <a:r>
              <a:rPr lang="en-US" dirty="0" smtClean="0">
                <a:solidFill>
                  <a:srgbClr val="FF0000"/>
                </a:solidFill>
              </a:rPr>
              <a:t>360 days</a:t>
            </a:r>
          </a:p>
        </p:txBody>
      </p:sp>
      <p:sp>
        <p:nvSpPr>
          <p:cNvPr id="5" name="Rectangle 4"/>
          <p:cNvSpPr/>
          <p:nvPr/>
        </p:nvSpPr>
        <p:spPr>
          <a:xfrm>
            <a:off x="304800" y="1219200"/>
            <a:ext cx="4114800" cy="5105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572000" y="1219200"/>
            <a:ext cx="4114800" cy="5105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85192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1" descr="C:\Users\mptoth2\AppData\Local\Microsoft\Windows\Temporary Internet Files\Content.IE5\G0JOAJQ1\MCj04415680000[1].wmf"/>
          <p:cNvPicPr>
            <a:picLocks noChangeAspect="1" noChangeArrowheads="1"/>
          </p:cNvPicPr>
          <p:nvPr/>
        </p:nvPicPr>
        <p:blipFill>
          <a:blip r:embed="rId3" cstate="print"/>
          <a:srcRect/>
          <a:stretch>
            <a:fillRect/>
          </a:stretch>
        </p:blipFill>
        <p:spPr bwMode="auto">
          <a:xfrm>
            <a:off x="228600" y="4800600"/>
            <a:ext cx="1412875" cy="1371600"/>
          </a:xfrm>
          <a:prstGeom prst="rect">
            <a:avLst/>
          </a:prstGeom>
          <a:noFill/>
          <a:ln w="9525">
            <a:noFill/>
            <a:miter lim="800000"/>
            <a:headEnd/>
            <a:tailEnd/>
          </a:ln>
        </p:spPr>
      </p:pic>
      <p:sp>
        <p:nvSpPr>
          <p:cNvPr id="11" name="TextBox 10"/>
          <p:cNvSpPr txBox="1">
            <a:spLocks noChangeArrowheads="1"/>
          </p:cNvSpPr>
          <p:nvPr/>
        </p:nvSpPr>
        <p:spPr bwMode="auto">
          <a:xfrm>
            <a:off x="0" y="914400"/>
            <a:ext cx="3886200" cy="3970338"/>
          </a:xfrm>
          <a:prstGeom prst="rect">
            <a:avLst/>
          </a:prstGeom>
          <a:noFill/>
          <a:ln w="9525">
            <a:noFill/>
            <a:miter lim="800000"/>
            <a:headEnd/>
            <a:tailEnd/>
          </a:ln>
        </p:spPr>
        <p:txBody>
          <a:bodyPr>
            <a:spAutoFit/>
          </a:bodyPr>
          <a:lstStyle/>
          <a:p>
            <a:pPr marL="342900" indent="-342900" hangingPunct="0">
              <a:buFont typeface="Symbol" pitchFamily="18" charset="2"/>
              <a:buChar char=""/>
              <a:tabLst>
                <a:tab pos="685800" algn="l"/>
              </a:tabLst>
            </a:pPr>
            <a:r>
              <a:rPr lang="en-US" sz="2400">
                <a:latin typeface="Arial Narrow" pitchFamily="34" charset="0"/>
                <a:cs typeface="Times New Roman" pitchFamily="18" charset="0"/>
              </a:rPr>
              <a:t>Check for mariner contact information and phone number </a:t>
            </a:r>
          </a:p>
          <a:p>
            <a:pPr marL="342900" indent="-342900" hangingPunct="0">
              <a:buFont typeface="Symbol" pitchFamily="18" charset="2"/>
              <a:buChar char=""/>
              <a:tabLst>
                <a:tab pos="685800" algn="l"/>
              </a:tabLst>
            </a:pPr>
            <a:r>
              <a:rPr lang="en-US" sz="2400">
                <a:latin typeface="Arial Narrow" pitchFamily="34" charset="0"/>
                <a:cs typeface="Times New Roman" pitchFamily="18" charset="0"/>
              </a:rPr>
              <a:t>Check for next of kin information </a:t>
            </a:r>
            <a:endParaRPr lang="en-US" sz="2400">
              <a:latin typeface="Times New Roman" pitchFamily="18" charset="0"/>
              <a:cs typeface="Times New Roman" pitchFamily="18" charset="0"/>
            </a:endParaRPr>
          </a:p>
          <a:p>
            <a:pPr marL="342900" indent="-342900" hangingPunct="0">
              <a:buFont typeface="Symbol" pitchFamily="18" charset="2"/>
              <a:buChar char=""/>
              <a:tabLst>
                <a:tab pos="685800" algn="l"/>
              </a:tabLst>
            </a:pPr>
            <a:r>
              <a:rPr lang="en-US" sz="2400">
                <a:latin typeface="Arial Narrow" pitchFamily="34" charset="0"/>
                <a:cs typeface="Times New Roman" pitchFamily="18" charset="0"/>
              </a:rPr>
              <a:t>Spell out exactly what endorsements the mariner is  asking for.</a:t>
            </a:r>
            <a:endParaRPr lang="en-US" sz="2400">
              <a:latin typeface="Times New Roman" pitchFamily="18" charset="0"/>
              <a:cs typeface="Times New Roman" pitchFamily="18" charset="0"/>
            </a:endParaRPr>
          </a:p>
          <a:p>
            <a:pPr marL="342900" indent="-342900" algn="ctr" hangingPunct="0">
              <a:buFont typeface="Symbol" pitchFamily="18" charset="2"/>
              <a:buChar char=""/>
              <a:tabLst>
                <a:tab pos="685800" algn="l"/>
              </a:tabLst>
            </a:pPr>
            <a:r>
              <a:rPr lang="en-US" sz="2400" i="1">
                <a:latin typeface="Arial Narrow" pitchFamily="34" charset="0"/>
                <a:cs typeface="Times New Roman" pitchFamily="18" charset="0"/>
              </a:rPr>
              <a:t>If application is not complete, DO NOT SEND</a:t>
            </a:r>
            <a:endParaRPr lang="en-US" sz="2400">
              <a:latin typeface="Times New Roman" pitchFamily="18" charset="0"/>
              <a:cs typeface="Times New Roman" pitchFamily="18" charset="0"/>
            </a:endParaRPr>
          </a:p>
          <a:p>
            <a:pPr marL="342900" indent="-342900" hangingPunct="0">
              <a:buFont typeface="Symbol" pitchFamily="18" charset="2"/>
              <a:buChar char=""/>
              <a:tabLst>
                <a:tab pos="685800" algn="l"/>
              </a:tabLst>
            </a:pPr>
            <a:endParaRPr lang="en-US" sz="1200">
              <a:latin typeface="Times New Roman" pitchFamily="18" charset="0"/>
              <a:cs typeface="Times New Roman" pitchFamily="18" charset="0"/>
            </a:endParaRPr>
          </a:p>
        </p:txBody>
      </p:sp>
      <p:graphicFrame>
        <p:nvGraphicFramePr>
          <p:cNvPr id="2050" name="Object 7"/>
          <p:cNvGraphicFramePr>
            <a:graphicFrameLocks noChangeAspect="1"/>
          </p:cNvGraphicFramePr>
          <p:nvPr>
            <p:extLst>
              <p:ext uri="{D42A27DB-BD31-4B8C-83A1-F6EECF244321}">
                <p14:modId xmlns:p14="http://schemas.microsoft.com/office/powerpoint/2010/main" val="551286266"/>
              </p:ext>
            </p:extLst>
          </p:nvPr>
        </p:nvGraphicFramePr>
        <p:xfrm>
          <a:off x="3837039" y="71168"/>
          <a:ext cx="4773561" cy="14668769"/>
        </p:xfrm>
        <a:graphic>
          <a:graphicData uri="http://schemas.openxmlformats.org/presentationml/2006/ole">
            <mc:AlternateContent xmlns:mc="http://schemas.openxmlformats.org/markup-compatibility/2006">
              <mc:Choice xmlns:v="urn:schemas-microsoft-com:vml" Requires="v">
                <p:oleObj spid="_x0000_s2080" name="Document" r:id="rId4" imgW="7349634" imgH="18453089" progId="Word.Document.8">
                  <p:embed/>
                </p:oleObj>
              </mc:Choice>
              <mc:Fallback>
                <p:oleObj name="Document" r:id="rId4" imgW="7349634" imgH="18453089" progId="Word.Document.8">
                  <p:embed/>
                  <p:pic>
                    <p:nvPicPr>
                      <p:cNvPr id="0" name="Object 7"/>
                      <p:cNvPicPr>
                        <a:picLocks noChangeAspect="1" noChangeArrowheads="1"/>
                      </p:cNvPicPr>
                      <p:nvPr/>
                    </p:nvPicPr>
                    <p:blipFill>
                      <a:blip r:embed="rId5"/>
                      <a:srcRect/>
                      <a:stretch>
                        <a:fillRect/>
                      </a:stretch>
                    </p:blipFill>
                    <p:spPr bwMode="auto">
                      <a:xfrm>
                        <a:off x="3837039" y="71168"/>
                        <a:ext cx="4773561" cy="14668769"/>
                      </a:xfrm>
                      <a:prstGeom prst="rect">
                        <a:avLst/>
                      </a:prstGeom>
                      <a:noFill/>
                      <a:extLst/>
                    </p:spPr>
                  </p:pic>
                </p:oleObj>
              </mc:Fallback>
            </mc:AlternateContent>
          </a:graphicData>
        </a:graphic>
      </p:graphicFrame>
      <p:sp>
        <p:nvSpPr>
          <p:cNvPr id="2053" name="TextBox 7"/>
          <p:cNvSpPr txBox="1">
            <a:spLocks noChangeArrowheads="1"/>
          </p:cNvSpPr>
          <p:nvPr/>
        </p:nvSpPr>
        <p:spPr bwMode="auto">
          <a:xfrm>
            <a:off x="1752600" y="5257800"/>
            <a:ext cx="2057400" cy="830263"/>
          </a:xfrm>
          <a:prstGeom prst="rect">
            <a:avLst/>
          </a:prstGeom>
          <a:noFill/>
          <a:ln w="9525">
            <a:noFill/>
            <a:miter lim="800000"/>
            <a:headEnd/>
            <a:tailEnd/>
          </a:ln>
        </p:spPr>
        <p:txBody>
          <a:bodyPr>
            <a:spAutoFit/>
          </a:bodyPr>
          <a:lstStyle/>
          <a:p>
            <a:r>
              <a:rPr lang="en-US" sz="1600">
                <a:latin typeface="Arial Black" pitchFamily="34" charset="0"/>
              </a:rPr>
              <a:t>Can’t accept the application without 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1000"/>
                                  </p:stCondLst>
                                  <p:childTnLst>
                                    <p:set>
                                      <p:cBhvr>
                                        <p:cTn id="9" dur="1" fill="hold">
                                          <p:stCondLst>
                                            <p:cond delay="0"/>
                                          </p:stCondLst>
                                        </p:cTn>
                                        <p:tgtEl>
                                          <p:spTgt spid="11">
                                            <p:txEl>
                                              <p:pRg st="1" end="1"/>
                                            </p:txEl>
                                          </p:spTgt>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nodeType="afterEffect">
                                  <p:stCondLst>
                                    <p:cond delay="1000"/>
                                  </p:stCondLst>
                                  <p:childTnLst>
                                    <p:set>
                                      <p:cBhvr>
                                        <p:cTn id="12" dur="1" fill="hold">
                                          <p:stCondLst>
                                            <p:cond delay="0"/>
                                          </p:stCondLst>
                                        </p:cTn>
                                        <p:tgtEl>
                                          <p:spTgt spid="11">
                                            <p:txEl>
                                              <p:pRg st="2" end="2"/>
                                            </p:txEl>
                                          </p:spTgt>
                                        </p:tgtEl>
                                        <p:attrNameLst>
                                          <p:attrName>style.visibility</p:attrName>
                                        </p:attrNameLst>
                                      </p:cBhvr>
                                      <p:to>
                                        <p:strVal val="visible"/>
                                      </p:to>
                                    </p:set>
                                  </p:childTnLst>
                                </p:cTn>
                              </p:par>
                            </p:childTnLst>
                          </p:cTn>
                        </p:par>
                        <p:par>
                          <p:cTn id="13" fill="hold">
                            <p:stCondLst>
                              <p:cond delay="2500"/>
                            </p:stCondLst>
                            <p:childTnLst>
                              <p:par>
                                <p:cTn id="14" presetID="3" presetClass="entr" presetSubtype="10" fill="hold" nodeType="afterEffect">
                                  <p:stCondLst>
                                    <p:cond delay="0"/>
                                  </p:stCondLst>
                                  <p:childTnLst>
                                    <p:set>
                                      <p:cBhvr>
                                        <p:cTn id="15" dur="1" fill="hold">
                                          <p:stCondLst>
                                            <p:cond delay="0"/>
                                          </p:stCondLst>
                                        </p:cTn>
                                        <p:tgtEl>
                                          <p:spTgt spid="11">
                                            <p:txEl>
                                              <p:pRg st="3" end="3"/>
                                            </p:txEl>
                                          </p:spTgt>
                                        </p:tgtEl>
                                        <p:attrNameLst>
                                          <p:attrName>style.visibility</p:attrName>
                                        </p:attrNameLst>
                                      </p:cBhvr>
                                      <p:to>
                                        <p:strVal val="visible"/>
                                      </p:to>
                                    </p:set>
                                    <p:animEffect transition="in" filter="blinds(horizontal)">
                                      <p:cBhvr>
                                        <p:cTn id="16" dur="1000"/>
                                        <p:tgtEl>
                                          <p:spTgt spid="11">
                                            <p:txEl>
                                              <p:pRg st="3" end="3"/>
                                            </p:txEl>
                                          </p:spTgt>
                                        </p:tgtEl>
                                      </p:cBhvr>
                                    </p:animEffect>
                                  </p:childTnLst>
                                </p:cTn>
                              </p:par>
                            </p:childTnLst>
                          </p:cTn>
                        </p:par>
                        <p:par>
                          <p:cTn id="17" fill="hold">
                            <p:stCondLst>
                              <p:cond delay="3500"/>
                            </p:stCondLst>
                            <p:childTnLst>
                              <p:par>
                                <p:cTn id="18" presetID="26" presetClass="emph" presetSubtype="0" repeatCount="2000" fill="hold" nodeType="afterEffect">
                                  <p:stCondLst>
                                    <p:cond delay="500"/>
                                  </p:stCondLst>
                                  <p:childTnLst>
                                    <p:animEffect transition="out" filter="fade">
                                      <p:cBhvr>
                                        <p:cTn id="19" dur="500" tmFilter="0, 0; .2, .5; .8, .5; 1, 0"/>
                                        <p:tgtEl>
                                          <p:spTgt spid="27"/>
                                        </p:tgtEl>
                                      </p:cBhvr>
                                    </p:animEffect>
                                    <p:animScale>
                                      <p:cBhvr>
                                        <p:cTn id="20" dur="250" autoRev="1" fill="hold"/>
                                        <p:tgtEl>
                                          <p:spTgt spid="2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Important Expiration Dates &amp; Information</a:t>
            </a:r>
            <a:endParaRPr lang="en-US" dirty="0"/>
          </a:p>
        </p:txBody>
      </p:sp>
      <p:sp>
        <p:nvSpPr>
          <p:cNvPr id="3" name="TextBox 2"/>
          <p:cNvSpPr txBox="1"/>
          <p:nvPr/>
        </p:nvSpPr>
        <p:spPr>
          <a:xfrm>
            <a:off x="1042219" y="1524000"/>
            <a:ext cx="7467600" cy="5078313"/>
          </a:xfrm>
          <a:prstGeom prst="rect">
            <a:avLst/>
          </a:prstGeom>
          <a:noFill/>
        </p:spPr>
        <p:txBody>
          <a:bodyPr wrap="square" rtlCol="0">
            <a:spAutoFit/>
          </a:bodyPr>
          <a:lstStyle/>
          <a:p>
            <a:r>
              <a:rPr lang="en-US" dirty="0" smtClean="0"/>
              <a:t>1.  The following expiration dates are extremely important to keep in mind:</a:t>
            </a:r>
          </a:p>
          <a:p>
            <a:pPr marL="800100" lvl="1" indent="-342900">
              <a:buFont typeface="+mj-lt"/>
              <a:buAutoNum type="alphaLcParenR"/>
            </a:pPr>
            <a:r>
              <a:rPr lang="en-US" i="1" dirty="0" smtClean="0"/>
              <a:t>Approval to Test (ATT) status </a:t>
            </a:r>
            <a:r>
              <a:rPr lang="en-US" dirty="0" smtClean="0"/>
              <a:t>lasts for one year.  </a:t>
            </a:r>
            <a:endParaRPr lang="en-US" dirty="0"/>
          </a:p>
          <a:p>
            <a:pPr marL="800100" lvl="1" indent="-342900">
              <a:buFont typeface="+mj-lt"/>
              <a:buAutoNum type="alphaLcParenR"/>
            </a:pPr>
            <a:r>
              <a:rPr lang="en-US" i="1" dirty="0" smtClean="0"/>
              <a:t>Exam Scores</a:t>
            </a:r>
            <a:r>
              <a:rPr lang="en-US" dirty="0" smtClean="0"/>
              <a:t> last for one year.</a:t>
            </a:r>
          </a:p>
          <a:p>
            <a:r>
              <a:rPr lang="en-US" i="1" dirty="0" smtClean="0"/>
              <a:t>2.  </a:t>
            </a:r>
            <a:r>
              <a:rPr lang="en-US" dirty="0" smtClean="0"/>
              <a:t>You may not sit for license until you:</a:t>
            </a:r>
          </a:p>
          <a:p>
            <a:pPr marL="800100" lvl="1" indent="-342900">
              <a:buFont typeface="+mj-lt"/>
              <a:buAutoNum type="alphaLcParenR"/>
            </a:pPr>
            <a:r>
              <a:rPr lang="en-US" dirty="0"/>
              <a:t>H</a:t>
            </a:r>
            <a:r>
              <a:rPr lang="en-US" dirty="0" smtClean="0"/>
              <a:t>ave an ATT status </a:t>
            </a:r>
          </a:p>
          <a:p>
            <a:pPr marL="800100" lvl="1" indent="-342900">
              <a:buFont typeface="+mj-lt"/>
              <a:buAutoNum type="alphaLcParenR"/>
            </a:pPr>
            <a:r>
              <a:rPr lang="en-US" dirty="0" smtClean="0"/>
              <a:t>You have passed Seminar AND </a:t>
            </a:r>
            <a:endParaRPr lang="en-US" dirty="0"/>
          </a:p>
          <a:p>
            <a:pPr marL="800100" lvl="1" indent="-342900">
              <a:buFont typeface="+mj-lt"/>
              <a:buAutoNum type="alphaLcParenR"/>
            </a:pPr>
            <a:r>
              <a:rPr lang="en-US" dirty="0" smtClean="0"/>
              <a:t>You are within 6 months of </a:t>
            </a:r>
            <a:r>
              <a:rPr lang="en-US" dirty="0" smtClean="0"/>
              <a:t>graduation</a:t>
            </a:r>
          </a:p>
          <a:p>
            <a:pPr marL="342900" indent="-342900">
              <a:buAutoNum type="arabicPeriod" startAt="3"/>
            </a:pPr>
            <a:r>
              <a:rPr lang="en-US" dirty="0" smtClean="0"/>
              <a:t>Before a license can be released, the following must be verified:</a:t>
            </a:r>
          </a:p>
          <a:p>
            <a:pPr marL="800100" lvl="1" indent="-342900">
              <a:buFont typeface="+mj-lt"/>
              <a:buAutoNum type="alphaLcParenR"/>
            </a:pPr>
            <a:r>
              <a:rPr lang="en-US" dirty="0" smtClean="0"/>
              <a:t>CPR &amp; 1</a:t>
            </a:r>
            <a:r>
              <a:rPr lang="en-US" baseline="30000" dirty="0" smtClean="0"/>
              <a:t>st</a:t>
            </a:r>
            <a:r>
              <a:rPr lang="en-US" dirty="0" smtClean="0"/>
              <a:t> Aid – date is within one year of application</a:t>
            </a:r>
          </a:p>
          <a:p>
            <a:pPr marL="800100" lvl="1" indent="-342900">
              <a:buFont typeface="+mj-lt"/>
              <a:buAutoNum type="alphaLcParenR"/>
            </a:pPr>
            <a:r>
              <a:rPr lang="en-US" dirty="0" smtClean="0"/>
              <a:t>Flashing Light – date is within one year of passing exam</a:t>
            </a:r>
          </a:p>
          <a:p>
            <a:pPr marL="800100" lvl="1" indent="-342900">
              <a:buFont typeface="+mj-lt"/>
              <a:buAutoNum type="alphaLcParenR"/>
            </a:pPr>
            <a:r>
              <a:rPr lang="en-US" dirty="0" smtClean="0"/>
              <a:t>PS 112 -  BST – course completion date not more than (NMT) 5 years from graduation date</a:t>
            </a:r>
          </a:p>
          <a:p>
            <a:pPr marL="800100" lvl="1" indent="-342900">
              <a:buFont typeface="+mj-lt"/>
              <a:buAutoNum type="alphaLcParenR"/>
            </a:pPr>
            <a:r>
              <a:rPr lang="en-US" dirty="0" err="1" smtClean="0"/>
              <a:t>Naut</a:t>
            </a:r>
            <a:r>
              <a:rPr lang="en-US" dirty="0" smtClean="0"/>
              <a:t> 308 - Advanced Firefighting – course completion date NMT 5 years from graduation date</a:t>
            </a:r>
          </a:p>
          <a:p>
            <a:pPr marL="800100" lvl="1" indent="-342900">
              <a:buFont typeface="+mj-lt"/>
              <a:buAutoNum type="alphaLcParenR"/>
            </a:pPr>
            <a:r>
              <a:rPr lang="en-US" dirty="0" smtClean="0"/>
              <a:t>Radar – </a:t>
            </a:r>
            <a:r>
              <a:rPr lang="en-US" dirty="0" err="1" smtClean="0"/>
              <a:t>Navg</a:t>
            </a:r>
            <a:r>
              <a:rPr lang="en-US" dirty="0" smtClean="0"/>
              <a:t> 312 &amp; </a:t>
            </a:r>
            <a:r>
              <a:rPr lang="en-US" dirty="0" err="1" smtClean="0"/>
              <a:t>Naut</a:t>
            </a:r>
            <a:r>
              <a:rPr lang="en-US" dirty="0" smtClean="0"/>
              <a:t> 315 – course completion date NMT than five years from graduation date</a:t>
            </a:r>
          </a:p>
          <a:p>
            <a:pPr marL="800100" lvl="1" indent="-342900">
              <a:buFont typeface="+mj-lt"/>
              <a:buAutoNum type="alphaLcParenR"/>
            </a:pPr>
            <a:r>
              <a:rPr lang="en-US" dirty="0" smtClean="0"/>
              <a:t>Must have a copy of FCC license in file</a:t>
            </a:r>
            <a:endParaRPr lang="en-US" dirty="0"/>
          </a:p>
        </p:txBody>
      </p:sp>
      <p:sp>
        <p:nvSpPr>
          <p:cNvPr id="4" name="Title 1"/>
          <p:cNvSpPr txBox="1">
            <a:spLocks/>
          </p:cNvSpPr>
          <p:nvPr/>
        </p:nvSpPr>
        <p:spPr>
          <a:xfrm>
            <a:off x="533400" y="3124200"/>
            <a:ext cx="8229600" cy="2971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endParaRPr lang="en-US" dirty="0">
              <a:solidFill>
                <a:srgbClr val="FF0000"/>
              </a:solidFill>
            </a:endParaRPr>
          </a:p>
        </p:txBody>
      </p:sp>
    </p:spTree>
    <p:extLst>
      <p:ext uri="{BB962C8B-B14F-4D97-AF65-F5344CB8AC3E}">
        <p14:creationId xmlns:p14="http://schemas.microsoft.com/office/powerpoint/2010/main" val="39869576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License Website</a:t>
            </a:r>
            <a:endParaRPr lang="en-US" dirty="0"/>
          </a:p>
        </p:txBody>
      </p:sp>
      <p:sp>
        <p:nvSpPr>
          <p:cNvPr id="3" name="TextBox 2"/>
          <p:cNvSpPr txBox="1"/>
          <p:nvPr/>
        </p:nvSpPr>
        <p:spPr>
          <a:xfrm>
            <a:off x="1066800" y="1752600"/>
            <a:ext cx="7467600" cy="2308324"/>
          </a:xfrm>
          <a:prstGeom prst="rect">
            <a:avLst/>
          </a:prstGeom>
          <a:noFill/>
        </p:spPr>
        <p:txBody>
          <a:bodyPr wrap="square" rtlCol="0">
            <a:spAutoFit/>
          </a:bodyPr>
          <a:lstStyle/>
          <a:p>
            <a:r>
              <a:rPr lang="en-US" dirty="0" smtClean="0"/>
              <a:t>Access the website by following these instructions:</a:t>
            </a:r>
          </a:p>
          <a:p>
            <a:pPr marL="342900" indent="-342900">
              <a:buFont typeface="+mj-lt"/>
              <a:buAutoNum type="arabicPeriod"/>
            </a:pPr>
            <a:r>
              <a:rPr lang="en-US" dirty="0" smtClean="0">
                <a:hlinkClick r:id="rId2"/>
              </a:rPr>
              <a:t>www.sunymaritime.edu</a:t>
            </a:r>
            <a:r>
              <a:rPr lang="en-US" dirty="0" smtClean="0"/>
              <a:t> </a:t>
            </a:r>
          </a:p>
          <a:p>
            <a:pPr marL="342900" indent="-342900">
              <a:buFont typeface="+mj-lt"/>
              <a:buAutoNum type="arabicPeriod"/>
            </a:pPr>
            <a:r>
              <a:rPr lang="en-US" dirty="0" smtClean="0"/>
              <a:t>Click on Student Affairs</a:t>
            </a:r>
          </a:p>
          <a:p>
            <a:pPr marL="342900" indent="-342900">
              <a:buFont typeface="+mj-lt"/>
              <a:buAutoNum type="arabicPeriod"/>
            </a:pPr>
            <a:r>
              <a:rPr lang="en-US" dirty="0" smtClean="0"/>
              <a:t>Click on Coast Guard Licensing</a:t>
            </a:r>
          </a:p>
          <a:p>
            <a:pPr marL="342900" indent="-342900">
              <a:buFont typeface="+mj-lt"/>
              <a:buAutoNum type="arabicPeriod"/>
            </a:pPr>
            <a:r>
              <a:rPr lang="en-US" dirty="0" smtClean="0"/>
              <a:t>Scroll down and look for the forms</a:t>
            </a:r>
          </a:p>
          <a:p>
            <a:pPr marL="342900" indent="-342900">
              <a:buFont typeface="+mj-lt"/>
              <a:buAutoNum type="arabicPeriod"/>
            </a:pPr>
            <a:r>
              <a:rPr lang="en-US" dirty="0" smtClean="0"/>
              <a:t>The application is under the middle picture at the bottom of the page</a:t>
            </a:r>
          </a:p>
          <a:p>
            <a:pPr marL="342900" indent="-342900">
              <a:buFont typeface="+mj-lt"/>
              <a:buAutoNum type="arabicPeriod"/>
            </a:pPr>
            <a:r>
              <a:rPr lang="en-US" dirty="0" smtClean="0"/>
              <a:t>The guidance document is under the left picture at the bottom of the page</a:t>
            </a:r>
            <a:endParaRPr lang="en-US" dirty="0"/>
          </a:p>
        </p:txBody>
      </p:sp>
    </p:spTree>
    <p:extLst>
      <p:ext uri="{BB962C8B-B14F-4D97-AF65-F5344CB8AC3E}">
        <p14:creationId xmlns:p14="http://schemas.microsoft.com/office/powerpoint/2010/main" val="42537567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87477" y="304800"/>
            <a:ext cx="8077200" cy="6001643"/>
          </a:xfrm>
          <a:prstGeom prst="rect">
            <a:avLst/>
          </a:prstGeom>
        </p:spPr>
        <p:txBody>
          <a:bodyPr wrap="square">
            <a:spAutoFit/>
          </a:bodyPr>
          <a:lstStyle/>
          <a:p>
            <a:pPr algn="ctr"/>
            <a:r>
              <a:rPr lang="en-US" sz="3200" dirty="0"/>
              <a:t>USCG Licensing Meeting </a:t>
            </a:r>
          </a:p>
          <a:p>
            <a:pPr algn="ctr"/>
            <a:r>
              <a:rPr lang="en-US" sz="3200" dirty="0"/>
              <a:t>Date: </a:t>
            </a:r>
            <a:r>
              <a:rPr lang="en-US" sz="3200" u="sng" dirty="0" smtClean="0"/>
              <a:t>January 22, 2014</a:t>
            </a:r>
            <a:endParaRPr lang="en-US" sz="3200" u="sng" dirty="0"/>
          </a:p>
          <a:p>
            <a:r>
              <a:rPr lang="en-US" sz="3200" dirty="0"/>
              <a:t> </a:t>
            </a:r>
          </a:p>
          <a:p>
            <a:r>
              <a:rPr lang="en-US" sz="3200" dirty="0"/>
              <a:t>Full Name: </a:t>
            </a:r>
            <a:r>
              <a:rPr lang="en-US" sz="3200" dirty="0" smtClean="0"/>
              <a:t>_________________________</a:t>
            </a:r>
          </a:p>
          <a:p>
            <a:endParaRPr lang="en-US" sz="3200" dirty="0"/>
          </a:p>
          <a:p>
            <a:r>
              <a:rPr lang="en-US" sz="3200" dirty="0"/>
              <a:t>Last 4 of SSN: </a:t>
            </a:r>
            <a:r>
              <a:rPr lang="en-US" sz="3200" dirty="0" smtClean="0"/>
              <a:t>______________________</a:t>
            </a:r>
          </a:p>
          <a:p>
            <a:endParaRPr lang="en-US" sz="3200" dirty="0"/>
          </a:p>
          <a:p>
            <a:r>
              <a:rPr lang="en-US" sz="3200" dirty="0"/>
              <a:t>Deck or Engine (circle one</a:t>
            </a:r>
            <a:r>
              <a:rPr lang="en-US" sz="3200" dirty="0" smtClean="0"/>
              <a:t>)</a:t>
            </a:r>
          </a:p>
          <a:p>
            <a:endParaRPr lang="en-US" sz="3200" dirty="0"/>
          </a:p>
          <a:p>
            <a:r>
              <a:rPr lang="en-US" sz="3200" dirty="0"/>
              <a:t>Anticipated Graduation Date: </a:t>
            </a:r>
            <a:r>
              <a:rPr lang="en-US" sz="3200" u="sng" dirty="0" smtClean="0"/>
              <a:t>Sept 2014</a:t>
            </a:r>
          </a:p>
          <a:p>
            <a:endParaRPr lang="en-US" sz="3200" u="sng" dirty="0"/>
          </a:p>
          <a:p>
            <a:r>
              <a:rPr lang="en-US" sz="3200" dirty="0"/>
              <a:t>Possess an MMC? Yes or No (circle one) </a:t>
            </a:r>
          </a:p>
        </p:txBody>
      </p:sp>
    </p:spTree>
    <p:extLst>
      <p:ext uri="{BB962C8B-B14F-4D97-AF65-F5344CB8AC3E}">
        <p14:creationId xmlns:p14="http://schemas.microsoft.com/office/powerpoint/2010/main" val="32148519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p:cNvSpPr>
            <a:spLocks noGrp="1"/>
          </p:cNvSpPr>
          <p:nvPr>
            <p:ph type="title"/>
          </p:nvPr>
        </p:nvSpPr>
        <p:spPr>
          <a:xfrm>
            <a:off x="304800" y="990600"/>
            <a:ext cx="2971800" cy="4114800"/>
          </a:xfrm>
        </p:spPr>
        <p:txBody>
          <a:bodyPr>
            <a:normAutofit/>
          </a:bodyPr>
          <a:lstStyle/>
          <a:p>
            <a:pPr eaLnBrk="1" fontAlgn="auto" hangingPunct="1">
              <a:spcAft>
                <a:spcPts val="0"/>
              </a:spcAft>
              <a:defRPr/>
            </a:pPr>
            <a:r>
              <a:rPr lang="en-US" sz="3600" b="1" dirty="0" smtClean="0">
                <a:solidFill>
                  <a:schemeClr val="accent3">
                    <a:lumMod val="75000"/>
                  </a:schemeClr>
                </a:solidFill>
              </a:rPr>
              <a:t>Third </a:t>
            </a:r>
            <a:br>
              <a:rPr lang="en-US" sz="3600" b="1" dirty="0" smtClean="0">
                <a:solidFill>
                  <a:schemeClr val="accent3">
                    <a:lumMod val="75000"/>
                  </a:schemeClr>
                </a:solidFill>
              </a:rPr>
            </a:br>
            <a:r>
              <a:rPr lang="en-US" sz="3600" b="1" dirty="0" smtClean="0">
                <a:solidFill>
                  <a:schemeClr val="accent3">
                    <a:lumMod val="75000"/>
                  </a:schemeClr>
                </a:solidFill>
              </a:rPr>
              <a:t>Party </a:t>
            </a:r>
            <a:r>
              <a:rPr lang="en-US" sz="3600" b="1" dirty="0">
                <a:solidFill>
                  <a:schemeClr val="accent3">
                    <a:lumMod val="75000"/>
                  </a:schemeClr>
                </a:solidFill>
              </a:rPr>
              <a:t>R</a:t>
            </a:r>
            <a:r>
              <a:rPr lang="en-US" sz="3600" b="1" dirty="0" smtClean="0">
                <a:solidFill>
                  <a:schemeClr val="accent3">
                    <a:lumMod val="75000"/>
                  </a:schemeClr>
                </a:solidFill>
              </a:rPr>
              <a:t>elease </a:t>
            </a:r>
            <a:br>
              <a:rPr lang="en-US" sz="3600" b="1" dirty="0" smtClean="0">
                <a:solidFill>
                  <a:schemeClr val="accent3">
                    <a:lumMod val="75000"/>
                  </a:schemeClr>
                </a:solidFill>
              </a:rPr>
            </a:br>
            <a:r>
              <a:rPr lang="en-US" sz="3600" b="1" dirty="0" smtClean="0">
                <a:solidFill>
                  <a:schemeClr val="accent3">
                    <a:lumMod val="75000"/>
                  </a:schemeClr>
                </a:solidFill>
              </a:rPr>
              <a:t/>
            </a:r>
            <a:br>
              <a:rPr lang="en-US" sz="3600" b="1" dirty="0" smtClean="0">
                <a:solidFill>
                  <a:schemeClr val="accent3">
                    <a:lumMod val="75000"/>
                  </a:schemeClr>
                </a:solidFill>
              </a:rPr>
            </a:br>
            <a:r>
              <a:rPr lang="en-US" sz="3600" b="1" dirty="0" smtClean="0">
                <a:solidFill>
                  <a:schemeClr val="accent3">
                    <a:lumMod val="75000"/>
                  </a:schemeClr>
                </a:solidFill>
              </a:rPr>
              <a:t>Must sign and turn in this form today!!</a:t>
            </a:r>
            <a:endParaRPr lang="en-US" sz="3600" b="1" dirty="0">
              <a:solidFill>
                <a:schemeClr val="accent3">
                  <a:lumMod val="75000"/>
                </a:schemeClr>
              </a:solidFill>
              <a:hlinkClick r:id="rId2" action="ppaction://hlinkfile"/>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757084"/>
            <a:ext cx="4907280" cy="5135880"/>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0" y="525780"/>
            <a:ext cx="4914900" cy="5806440"/>
          </a:xfrm>
          <a:prstGeom prst="rect">
            <a:avLst/>
          </a:prstGeom>
        </p:spPr>
      </p:pic>
      <p:sp>
        <p:nvSpPr>
          <p:cNvPr id="4" name="Rectangle 3"/>
          <p:cNvSpPr/>
          <p:nvPr/>
        </p:nvSpPr>
        <p:spPr>
          <a:xfrm>
            <a:off x="-228601" y="1371600"/>
            <a:ext cx="3657601" cy="424731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PDS</a:t>
            </a:r>
          </a:p>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Must fill</a:t>
            </a:r>
          </a:p>
          <a:p>
            <a:pPr algn="ct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a:t>
            </a: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ut and </a:t>
            </a:r>
          </a:p>
          <a:p>
            <a:pPr algn="ct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a:t>
            </a: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urn in today!!</a:t>
            </a:r>
          </a:p>
        </p:txBody>
      </p:sp>
    </p:spTree>
    <p:extLst>
      <p:ext uri="{BB962C8B-B14F-4D97-AF65-F5344CB8AC3E}">
        <p14:creationId xmlns:p14="http://schemas.microsoft.com/office/powerpoint/2010/main" val="10145187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APPLICATION DEADLINE DATE</a:t>
            </a:r>
            <a:endParaRPr lang="en-US" dirty="0"/>
          </a:p>
        </p:txBody>
      </p:sp>
      <p:sp>
        <p:nvSpPr>
          <p:cNvPr id="4" name="Title 1"/>
          <p:cNvSpPr txBox="1">
            <a:spLocks/>
          </p:cNvSpPr>
          <p:nvPr/>
        </p:nvSpPr>
        <p:spPr>
          <a:xfrm>
            <a:off x="304800" y="1828800"/>
            <a:ext cx="8534400" cy="3962400"/>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n-US" dirty="0" smtClean="0"/>
              <a:t>Bring completed application packet to my office: </a:t>
            </a:r>
          </a:p>
          <a:p>
            <a:pPr algn="l" fontAlgn="auto">
              <a:spcAft>
                <a:spcPts val="0"/>
              </a:spcAft>
            </a:pPr>
            <a:r>
              <a:rPr lang="en-US" dirty="0" smtClean="0"/>
              <a:t>	</a:t>
            </a:r>
          </a:p>
          <a:p>
            <a:pPr fontAlgn="auto">
              <a:spcAft>
                <a:spcPts val="0"/>
              </a:spcAft>
            </a:pPr>
            <a:r>
              <a:rPr lang="en-US" dirty="0" smtClean="0"/>
              <a:t>1</a:t>
            </a:r>
            <a:r>
              <a:rPr lang="en-US" baseline="30000" dirty="0" smtClean="0"/>
              <a:t>st</a:t>
            </a:r>
            <a:r>
              <a:rPr lang="en-US" dirty="0" smtClean="0"/>
              <a:t> Floor Baylis Hall, Student Affairs </a:t>
            </a:r>
          </a:p>
          <a:p>
            <a:pPr fontAlgn="auto">
              <a:spcAft>
                <a:spcPts val="0"/>
              </a:spcAft>
            </a:pPr>
            <a:r>
              <a:rPr lang="en-US" dirty="0" smtClean="0"/>
              <a:t>9:00 – 5:00 Monday </a:t>
            </a:r>
            <a:r>
              <a:rPr lang="en-US" dirty="0"/>
              <a:t>– </a:t>
            </a:r>
            <a:r>
              <a:rPr lang="en-US" dirty="0" smtClean="0"/>
              <a:t>Friday</a:t>
            </a:r>
          </a:p>
          <a:p>
            <a:pPr fontAlgn="auto">
              <a:spcAft>
                <a:spcPts val="0"/>
              </a:spcAft>
            </a:pPr>
            <a:r>
              <a:rPr lang="en-US" dirty="0" smtClean="0"/>
              <a:t>no later than </a:t>
            </a:r>
          </a:p>
          <a:p>
            <a:pPr algn="l" fontAlgn="auto">
              <a:spcAft>
                <a:spcPts val="0"/>
              </a:spcAft>
            </a:pPr>
            <a:r>
              <a:rPr lang="en-US" dirty="0"/>
              <a:t>	</a:t>
            </a:r>
            <a:endParaRPr lang="en-US" dirty="0" smtClean="0"/>
          </a:p>
          <a:p>
            <a:pPr algn="l" fontAlgn="auto">
              <a:spcAft>
                <a:spcPts val="0"/>
              </a:spcAft>
            </a:pPr>
            <a:endParaRPr lang="en-US" dirty="0">
              <a:solidFill>
                <a:srgbClr val="FF0000"/>
              </a:solidFill>
            </a:endParaRPr>
          </a:p>
          <a:p>
            <a:pPr fontAlgn="auto">
              <a:spcAft>
                <a:spcPts val="0"/>
              </a:spcAft>
            </a:pPr>
            <a:r>
              <a:rPr lang="en-US" dirty="0" smtClean="0">
                <a:solidFill>
                  <a:srgbClr val="FF0000"/>
                </a:solidFill>
              </a:rPr>
              <a:t>JANUARY 30, 2014</a:t>
            </a:r>
            <a:endParaRPr lang="en-US" dirty="0">
              <a:solidFill>
                <a:srgbClr val="FF0000"/>
              </a:solidFill>
            </a:endParaRPr>
          </a:p>
        </p:txBody>
      </p:sp>
    </p:spTree>
    <p:extLst>
      <p:ext uri="{BB962C8B-B14F-4D97-AF65-F5344CB8AC3E}">
        <p14:creationId xmlns:p14="http://schemas.microsoft.com/office/powerpoint/2010/main" val="27011421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4267200" y="0"/>
          <a:ext cx="4876800" cy="6858000"/>
        </p:xfrm>
        <a:graphic>
          <a:graphicData uri="http://schemas.openxmlformats.org/presentationml/2006/ole">
            <mc:AlternateContent xmlns:mc="http://schemas.openxmlformats.org/markup-compatibility/2006">
              <mc:Choice xmlns:v="urn:schemas-microsoft-com:vml" Requires="v">
                <p:oleObj spid="_x0000_s3104" name="Acrobat Document" r:id="rId3" imgW="5830114" imgH="7542857" progId="AcroExch.Document.7">
                  <p:embed/>
                </p:oleObj>
              </mc:Choice>
              <mc:Fallback>
                <p:oleObj name="Acrobat Document" r:id="rId3" imgW="5830114" imgH="7542857" progId="AcroExch.Document.7">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0"/>
                        <a:ext cx="48768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63" name="AutoShape 7"/>
          <p:cNvSpPr>
            <a:spLocks noChangeArrowheads="1"/>
          </p:cNvSpPr>
          <p:nvPr/>
        </p:nvSpPr>
        <p:spPr bwMode="auto">
          <a:xfrm>
            <a:off x="4038600" y="3276600"/>
            <a:ext cx="762000" cy="152400"/>
          </a:xfrm>
          <a:prstGeom prst="rightArrow">
            <a:avLst>
              <a:gd name="adj1" fmla="val 50000"/>
              <a:gd name="adj2" fmla="val 125000"/>
            </a:avLst>
          </a:prstGeom>
          <a:solidFill>
            <a:srgbClr val="F1F101"/>
          </a:solidFill>
          <a:ln w="9525">
            <a:solidFill>
              <a:schemeClr val="tx1"/>
            </a:solidFill>
            <a:miter lim="800000"/>
            <a:headEnd/>
            <a:tailEnd/>
          </a:ln>
        </p:spPr>
        <p:txBody>
          <a:bodyPr wrap="none" anchor="ctr"/>
          <a:lstStyle/>
          <a:p>
            <a:endParaRPr lang="en-US">
              <a:latin typeface="Constantia" pitchFamily="18" charset="0"/>
            </a:endParaRPr>
          </a:p>
        </p:txBody>
      </p:sp>
      <p:sp>
        <p:nvSpPr>
          <p:cNvPr id="19464" name="AutoShape 8"/>
          <p:cNvSpPr>
            <a:spLocks noChangeArrowheads="1"/>
          </p:cNvSpPr>
          <p:nvPr/>
        </p:nvSpPr>
        <p:spPr bwMode="auto">
          <a:xfrm>
            <a:off x="7086600" y="3276600"/>
            <a:ext cx="762000" cy="152400"/>
          </a:xfrm>
          <a:prstGeom prst="rightArrow">
            <a:avLst>
              <a:gd name="adj1" fmla="val 50000"/>
              <a:gd name="adj2" fmla="val 125000"/>
            </a:avLst>
          </a:prstGeom>
          <a:solidFill>
            <a:srgbClr val="F1F101"/>
          </a:solidFill>
          <a:ln w="9525">
            <a:solidFill>
              <a:schemeClr val="tx1"/>
            </a:solidFill>
            <a:miter lim="800000"/>
            <a:headEnd/>
            <a:tailEnd/>
          </a:ln>
        </p:spPr>
        <p:txBody>
          <a:bodyPr wrap="none" anchor="ctr"/>
          <a:lstStyle/>
          <a:p>
            <a:endParaRPr lang="en-US">
              <a:latin typeface="Constantia" pitchFamily="18" charset="0"/>
            </a:endParaRPr>
          </a:p>
        </p:txBody>
      </p:sp>
      <p:sp>
        <p:nvSpPr>
          <p:cNvPr id="19465" name="AutoShape 9"/>
          <p:cNvSpPr>
            <a:spLocks noChangeArrowheads="1"/>
          </p:cNvSpPr>
          <p:nvPr/>
        </p:nvSpPr>
        <p:spPr bwMode="auto">
          <a:xfrm>
            <a:off x="4267200" y="4724400"/>
            <a:ext cx="762000" cy="152400"/>
          </a:xfrm>
          <a:prstGeom prst="rightArrow">
            <a:avLst>
              <a:gd name="adj1" fmla="val 50000"/>
              <a:gd name="adj2" fmla="val 125000"/>
            </a:avLst>
          </a:prstGeom>
          <a:solidFill>
            <a:srgbClr val="F1F101"/>
          </a:solidFill>
          <a:ln w="9525">
            <a:solidFill>
              <a:schemeClr val="tx1"/>
            </a:solidFill>
            <a:miter lim="800000"/>
            <a:headEnd/>
            <a:tailEnd/>
          </a:ln>
        </p:spPr>
        <p:txBody>
          <a:bodyPr wrap="none" anchor="ctr"/>
          <a:lstStyle/>
          <a:p>
            <a:endParaRPr lang="en-US">
              <a:latin typeface="Constantia" pitchFamily="18" charset="0"/>
            </a:endParaRPr>
          </a:p>
        </p:txBody>
      </p:sp>
      <p:sp>
        <p:nvSpPr>
          <p:cNvPr id="19466" name="AutoShape 10"/>
          <p:cNvSpPr>
            <a:spLocks noChangeArrowheads="1"/>
          </p:cNvSpPr>
          <p:nvPr/>
        </p:nvSpPr>
        <p:spPr bwMode="auto">
          <a:xfrm>
            <a:off x="7010400" y="4724400"/>
            <a:ext cx="762000" cy="152400"/>
          </a:xfrm>
          <a:prstGeom prst="rightArrow">
            <a:avLst>
              <a:gd name="adj1" fmla="val 50000"/>
              <a:gd name="adj2" fmla="val 125000"/>
            </a:avLst>
          </a:prstGeom>
          <a:solidFill>
            <a:srgbClr val="F1F101"/>
          </a:solidFill>
          <a:ln w="9525">
            <a:solidFill>
              <a:schemeClr val="tx1"/>
            </a:solidFill>
            <a:miter lim="800000"/>
            <a:headEnd/>
            <a:tailEnd/>
          </a:ln>
        </p:spPr>
        <p:txBody>
          <a:bodyPr wrap="none" anchor="ctr"/>
          <a:lstStyle/>
          <a:p>
            <a:endParaRPr lang="en-US">
              <a:latin typeface="Constantia" pitchFamily="18" charset="0"/>
            </a:endParaRPr>
          </a:p>
        </p:txBody>
      </p:sp>
      <p:sp>
        <p:nvSpPr>
          <p:cNvPr id="9" name="TextBox 8"/>
          <p:cNvSpPr txBox="1">
            <a:spLocks noChangeArrowheads="1"/>
          </p:cNvSpPr>
          <p:nvPr/>
        </p:nvSpPr>
        <p:spPr bwMode="auto">
          <a:xfrm>
            <a:off x="381000" y="838200"/>
            <a:ext cx="3733800" cy="3139321"/>
          </a:xfrm>
          <a:prstGeom prst="rect">
            <a:avLst/>
          </a:prstGeom>
          <a:noFill/>
          <a:ln w="9525">
            <a:noFill/>
            <a:miter lim="800000"/>
            <a:headEnd/>
            <a:tailEnd/>
          </a:ln>
        </p:spPr>
        <p:txBody>
          <a:bodyPr>
            <a:spAutoFit/>
          </a:bodyPr>
          <a:lstStyle/>
          <a:p>
            <a:pPr>
              <a:buFont typeface="Arial" charset="0"/>
              <a:buChar char="•"/>
            </a:pPr>
            <a:r>
              <a:rPr lang="en-US" dirty="0">
                <a:latin typeface="Constantia" pitchFamily="18" charset="0"/>
              </a:rPr>
              <a:t> Written statement (</a:t>
            </a:r>
            <a:r>
              <a:rPr lang="en-US" i="1" dirty="0">
                <a:solidFill>
                  <a:srgbClr val="FF0000"/>
                </a:solidFill>
                <a:latin typeface="Constantia" pitchFamily="18" charset="0"/>
              </a:rPr>
              <a:t>who, what, where, when, and why</a:t>
            </a:r>
            <a:r>
              <a:rPr lang="en-US" dirty="0">
                <a:latin typeface="Constantia" pitchFamily="18" charset="0"/>
              </a:rPr>
              <a:t>) to any applicable “yes” answers and anything that pertains to the convictions i.e. court documentation</a:t>
            </a:r>
          </a:p>
          <a:p>
            <a:endParaRPr lang="en-US" dirty="0">
              <a:latin typeface="Constantia" pitchFamily="18" charset="0"/>
            </a:endParaRPr>
          </a:p>
          <a:p>
            <a:r>
              <a:rPr lang="en-US" dirty="0">
                <a:latin typeface="Constantia" pitchFamily="18" charset="0"/>
              </a:rPr>
              <a:t>Original App: </a:t>
            </a:r>
            <a:r>
              <a:rPr lang="en-US" b="1" u="sng" dirty="0">
                <a:latin typeface="Constantia" pitchFamily="18" charset="0"/>
              </a:rPr>
              <a:t>ALL</a:t>
            </a:r>
            <a:r>
              <a:rPr lang="en-US" dirty="0">
                <a:latin typeface="Constantia" pitchFamily="18" charset="0"/>
              </a:rPr>
              <a:t> Convictions.</a:t>
            </a:r>
          </a:p>
          <a:p>
            <a:endParaRPr lang="en-US" dirty="0">
              <a:latin typeface="Constantia" pitchFamily="18" charset="0"/>
            </a:endParaRPr>
          </a:p>
          <a:p>
            <a:pPr>
              <a:buFont typeface="Arial" charset="0"/>
              <a:buChar char="•"/>
            </a:pPr>
            <a:r>
              <a:rPr lang="en-US" dirty="0">
                <a:latin typeface="Constantia" pitchFamily="18" charset="0"/>
              </a:rPr>
              <a:t>Check for signatures, where appropriate, and dated</a:t>
            </a:r>
          </a:p>
        </p:txBody>
      </p:sp>
      <p:sp>
        <p:nvSpPr>
          <p:cNvPr id="10" name="Left Brace 9"/>
          <p:cNvSpPr/>
          <p:nvPr/>
        </p:nvSpPr>
        <p:spPr>
          <a:xfrm>
            <a:off x="4038600" y="1295400"/>
            <a:ext cx="457200" cy="1524000"/>
          </a:xfrm>
          <a:prstGeom prst="leftBrace">
            <a:avLst/>
          </a:prstGeom>
          <a:solidFill>
            <a:srgbClr val="FFFF00"/>
          </a:solidFill>
          <a:ln w="28575"/>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9462" name="AutoShape 6"/>
          <p:cNvSpPr>
            <a:spLocks noChangeArrowheads="1"/>
          </p:cNvSpPr>
          <p:nvPr/>
        </p:nvSpPr>
        <p:spPr bwMode="auto">
          <a:xfrm>
            <a:off x="3657600" y="1828800"/>
            <a:ext cx="457200" cy="457200"/>
          </a:xfrm>
          <a:prstGeom prst="rightArrow">
            <a:avLst>
              <a:gd name="adj1" fmla="val 50000"/>
              <a:gd name="adj2" fmla="val 83333"/>
            </a:avLst>
          </a:prstGeom>
          <a:solidFill>
            <a:srgbClr val="F1F101"/>
          </a:solidFill>
          <a:ln w="9525">
            <a:solidFill>
              <a:schemeClr val="tx1"/>
            </a:solidFill>
            <a:miter lim="800000"/>
            <a:headEnd/>
            <a:tailEnd/>
          </a:ln>
        </p:spPr>
        <p:txBody>
          <a:bodyPr wrap="none" anchor="ctr"/>
          <a:lstStyle/>
          <a:p>
            <a:endParaRPr lang="en-US">
              <a:latin typeface="Constantia" pitchFamily="18" charset="0"/>
            </a:endParaRPr>
          </a:p>
        </p:txBody>
      </p:sp>
      <p:sp>
        <p:nvSpPr>
          <p:cNvPr id="11" name="Rounded Rectangle 10">
            <a:hlinkClick r:id="rId5" action="ppaction://hlinkpres?slideindex=1&amp;slidetitle="/>
          </p:cNvPr>
          <p:cNvSpPr/>
          <p:nvPr/>
        </p:nvSpPr>
        <p:spPr>
          <a:xfrm>
            <a:off x="1143000" y="4648200"/>
            <a:ext cx="13716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Conviction</a:t>
            </a:r>
          </a:p>
          <a:p>
            <a:pPr algn="ctr" fontAlgn="auto">
              <a:spcBef>
                <a:spcPts val="0"/>
              </a:spcBef>
              <a:spcAft>
                <a:spcPts val="0"/>
              </a:spcAft>
              <a:defRPr/>
            </a:pPr>
            <a:r>
              <a:rPr lang="en-US" dirty="0"/>
              <a:t>Statement </a:t>
            </a:r>
          </a:p>
        </p:txBody>
      </p:sp>
      <p:pic>
        <p:nvPicPr>
          <p:cNvPr id="12" name="Picture 1" descr="C:\Users\mptoth2\AppData\Local\Microsoft\Windows\Temporary Internet Files\Content.IE5\G0JOAJQ1\MCj04415680000[1].wmf"/>
          <p:cNvPicPr>
            <a:picLocks noChangeAspect="1" noChangeArrowheads="1"/>
          </p:cNvPicPr>
          <p:nvPr/>
        </p:nvPicPr>
        <p:blipFill>
          <a:blip r:embed="rId6" cstate="print"/>
          <a:srcRect/>
          <a:stretch>
            <a:fillRect/>
          </a:stretch>
        </p:blipFill>
        <p:spPr bwMode="auto">
          <a:xfrm>
            <a:off x="304800" y="5486400"/>
            <a:ext cx="990600" cy="962025"/>
          </a:xfrm>
          <a:prstGeom prst="rect">
            <a:avLst/>
          </a:prstGeom>
          <a:noFill/>
          <a:ln w="9525">
            <a:noFill/>
            <a:miter lim="800000"/>
            <a:headEnd/>
            <a:tailEnd/>
          </a:ln>
        </p:spPr>
      </p:pic>
      <p:sp>
        <p:nvSpPr>
          <p:cNvPr id="3084" name="TextBox 7"/>
          <p:cNvSpPr txBox="1">
            <a:spLocks noChangeArrowheads="1"/>
          </p:cNvSpPr>
          <p:nvPr/>
        </p:nvSpPr>
        <p:spPr bwMode="auto">
          <a:xfrm>
            <a:off x="1447800" y="5562600"/>
            <a:ext cx="2057400" cy="830263"/>
          </a:xfrm>
          <a:prstGeom prst="rect">
            <a:avLst/>
          </a:prstGeom>
          <a:noFill/>
          <a:ln w="9525">
            <a:noFill/>
            <a:miter lim="800000"/>
            <a:headEnd/>
            <a:tailEnd/>
          </a:ln>
        </p:spPr>
        <p:txBody>
          <a:bodyPr>
            <a:spAutoFit/>
          </a:bodyPr>
          <a:lstStyle/>
          <a:p>
            <a:r>
              <a:rPr lang="en-US" sz="1600">
                <a:latin typeface="Arial Black" pitchFamily="34" charset="0"/>
              </a:rPr>
              <a:t>Can’t accept the application without 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iterate type="wd">
                                    <p:tmAbs val="100"/>
                                  </p:iterate>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par>
                          <p:cTn id="7" fill="hold">
                            <p:stCondLst>
                              <p:cond delay="3701"/>
                            </p:stCondLst>
                            <p:childTnLst>
                              <p:par>
                                <p:cTn id="8" presetID="1" presetClass="entr" presetSubtype="0" fill="hold" nodeType="afterEffect">
                                  <p:stCondLst>
                                    <p:cond delay="500"/>
                                  </p:stCondLst>
                                  <p:childTnLst>
                                    <p:set>
                                      <p:cBhvr>
                                        <p:cTn id="9" dur="1" fill="hold">
                                          <p:stCondLst>
                                            <p:cond delay="0"/>
                                          </p:stCondLst>
                                        </p:cTn>
                                        <p:tgtEl>
                                          <p:spTgt spid="9">
                                            <p:txEl>
                                              <p:pRg st="2" end="2"/>
                                            </p:txEl>
                                          </p:spTgt>
                                        </p:tgtEl>
                                        <p:attrNameLst>
                                          <p:attrName>style.visibility</p:attrName>
                                        </p:attrNameLst>
                                      </p:cBhvr>
                                      <p:to>
                                        <p:strVal val="visible"/>
                                      </p:to>
                                    </p:set>
                                  </p:childTnLst>
                                </p:cTn>
                              </p:par>
                            </p:childTnLst>
                          </p:cTn>
                        </p:par>
                        <p:par>
                          <p:cTn id="10" fill="hold">
                            <p:stCondLst>
                              <p:cond delay="4201"/>
                            </p:stCondLst>
                            <p:childTnLst>
                              <p:par>
                                <p:cTn id="11" presetID="3" presetClass="entr" presetSubtype="10" fill="hold" grpId="0" nodeType="afterEffect">
                                  <p:stCondLst>
                                    <p:cond delay="0"/>
                                  </p:stCondLst>
                                  <p:childTnLst>
                                    <p:set>
                                      <p:cBhvr>
                                        <p:cTn id="12" dur="1" fill="hold">
                                          <p:stCondLst>
                                            <p:cond delay="0"/>
                                          </p:stCondLst>
                                        </p:cTn>
                                        <p:tgtEl>
                                          <p:spTgt spid="19462"/>
                                        </p:tgtEl>
                                        <p:attrNameLst>
                                          <p:attrName>style.visibility</p:attrName>
                                        </p:attrNameLst>
                                      </p:cBhvr>
                                      <p:to>
                                        <p:strVal val="visible"/>
                                      </p:to>
                                    </p:set>
                                    <p:animEffect transition="in" filter="blinds(horizontal)">
                                      <p:cBhvr>
                                        <p:cTn id="13" dur="1000"/>
                                        <p:tgtEl>
                                          <p:spTgt spid="19462"/>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diamond(in)">
                                      <p:cBhvr>
                                        <p:cTn id="16" dur="2000"/>
                                        <p:tgtEl>
                                          <p:spTgt spid="10"/>
                                        </p:tgtEl>
                                      </p:cBhvr>
                                    </p:animEffect>
                                  </p:childTnLst>
                                </p:cTn>
                              </p:par>
                            </p:childTnLst>
                          </p:cTn>
                        </p:par>
                        <p:par>
                          <p:cTn id="17" fill="hold">
                            <p:stCondLst>
                              <p:cond delay="6201"/>
                            </p:stCondLst>
                            <p:childTnLst>
                              <p:par>
                                <p:cTn id="18" presetID="1" presetClass="entr" presetSubtype="0" fill="hold" nodeType="afterEffect">
                                  <p:stCondLst>
                                    <p:cond delay="2000"/>
                                  </p:stCondLst>
                                  <p:iterate type="wd">
                                    <p:tmAbs val="100"/>
                                  </p:iterate>
                                  <p:childTnLst>
                                    <p:set>
                                      <p:cBhvr>
                                        <p:cTn id="19" dur="1" fill="hold">
                                          <p:stCondLst>
                                            <p:cond delay="0"/>
                                          </p:stCondLst>
                                        </p:cTn>
                                        <p:tgtEl>
                                          <p:spTgt spid="9">
                                            <p:txEl>
                                              <p:pRg st="4" end="4"/>
                                            </p:txEl>
                                          </p:spTgt>
                                        </p:tgtEl>
                                        <p:attrNameLst>
                                          <p:attrName>style.visibility</p:attrName>
                                        </p:attrNameLst>
                                      </p:cBhvr>
                                      <p:to>
                                        <p:strVal val="visible"/>
                                      </p:to>
                                    </p:set>
                                  </p:childTnLst>
                                </p:cTn>
                              </p:par>
                              <p:par>
                                <p:cTn id="20" presetID="2" presetClass="entr" presetSubtype="8" fill="hold" grpId="0" nodeType="withEffect">
                                  <p:stCondLst>
                                    <p:cond delay="500"/>
                                  </p:stCondLst>
                                  <p:childTnLst>
                                    <p:set>
                                      <p:cBhvr>
                                        <p:cTn id="21" dur="1" fill="hold">
                                          <p:stCondLst>
                                            <p:cond delay="0"/>
                                          </p:stCondLst>
                                        </p:cTn>
                                        <p:tgtEl>
                                          <p:spTgt spid="19463"/>
                                        </p:tgtEl>
                                        <p:attrNameLst>
                                          <p:attrName>style.visibility</p:attrName>
                                        </p:attrNameLst>
                                      </p:cBhvr>
                                      <p:to>
                                        <p:strVal val="visible"/>
                                      </p:to>
                                    </p:set>
                                    <p:anim calcmode="lin" valueType="num">
                                      <p:cBhvr additive="base">
                                        <p:cTn id="22" dur="2000" fill="hold"/>
                                        <p:tgtEl>
                                          <p:spTgt spid="19463"/>
                                        </p:tgtEl>
                                        <p:attrNameLst>
                                          <p:attrName>ppt_x</p:attrName>
                                        </p:attrNameLst>
                                      </p:cBhvr>
                                      <p:tavLst>
                                        <p:tav tm="0">
                                          <p:val>
                                            <p:strVal val="0-#ppt_w/2"/>
                                          </p:val>
                                        </p:tav>
                                        <p:tav tm="100000">
                                          <p:val>
                                            <p:strVal val="#ppt_x"/>
                                          </p:val>
                                        </p:tav>
                                      </p:tavLst>
                                    </p:anim>
                                    <p:anim calcmode="lin" valueType="num">
                                      <p:cBhvr additive="base">
                                        <p:cTn id="23" dur="2000" fill="hold"/>
                                        <p:tgtEl>
                                          <p:spTgt spid="1946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1500"/>
                                  </p:stCondLst>
                                  <p:childTnLst>
                                    <p:set>
                                      <p:cBhvr>
                                        <p:cTn id="25" dur="1" fill="hold">
                                          <p:stCondLst>
                                            <p:cond delay="0"/>
                                          </p:stCondLst>
                                        </p:cTn>
                                        <p:tgtEl>
                                          <p:spTgt spid="19464"/>
                                        </p:tgtEl>
                                        <p:attrNameLst>
                                          <p:attrName>style.visibility</p:attrName>
                                        </p:attrNameLst>
                                      </p:cBhvr>
                                      <p:to>
                                        <p:strVal val="visible"/>
                                      </p:to>
                                    </p:set>
                                    <p:anim calcmode="lin" valueType="num">
                                      <p:cBhvr additive="base">
                                        <p:cTn id="26" dur="2000" fill="hold"/>
                                        <p:tgtEl>
                                          <p:spTgt spid="19464"/>
                                        </p:tgtEl>
                                        <p:attrNameLst>
                                          <p:attrName>ppt_x</p:attrName>
                                        </p:attrNameLst>
                                      </p:cBhvr>
                                      <p:tavLst>
                                        <p:tav tm="0">
                                          <p:val>
                                            <p:strVal val="0-#ppt_w/2"/>
                                          </p:val>
                                        </p:tav>
                                        <p:tav tm="100000">
                                          <p:val>
                                            <p:strVal val="#ppt_x"/>
                                          </p:val>
                                        </p:tav>
                                      </p:tavLst>
                                    </p:anim>
                                    <p:anim calcmode="lin" valueType="num">
                                      <p:cBhvr additive="base">
                                        <p:cTn id="27" dur="2000" fill="hold"/>
                                        <p:tgtEl>
                                          <p:spTgt spid="19464"/>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2500"/>
                                  </p:stCondLst>
                                  <p:childTnLst>
                                    <p:set>
                                      <p:cBhvr>
                                        <p:cTn id="29" dur="1" fill="hold">
                                          <p:stCondLst>
                                            <p:cond delay="0"/>
                                          </p:stCondLst>
                                        </p:cTn>
                                        <p:tgtEl>
                                          <p:spTgt spid="19465"/>
                                        </p:tgtEl>
                                        <p:attrNameLst>
                                          <p:attrName>style.visibility</p:attrName>
                                        </p:attrNameLst>
                                      </p:cBhvr>
                                      <p:to>
                                        <p:strVal val="visible"/>
                                      </p:to>
                                    </p:set>
                                    <p:anim calcmode="lin" valueType="num">
                                      <p:cBhvr additive="base">
                                        <p:cTn id="30" dur="2000" fill="hold"/>
                                        <p:tgtEl>
                                          <p:spTgt spid="19465"/>
                                        </p:tgtEl>
                                        <p:attrNameLst>
                                          <p:attrName>ppt_x</p:attrName>
                                        </p:attrNameLst>
                                      </p:cBhvr>
                                      <p:tavLst>
                                        <p:tav tm="0">
                                          <p:val>
                                            <p:strVal val="0-#ppt_w/2"/>
                                          </p:val>
                                        </p:tav>
                                        <p:tav tm="100000">
                                          <p:val>
                                            <p:strVal val="#ppt_x"/>
                                          </p:val>
                                        </p:tav>
                                      </p:tavLst>
                                    </p:anim>
                                    <p:anim calcmode="lin" valueType="num">
                                      <p:cBhvr additive="base">
                                        <p:cTn id="31" dur="2000" fill="hold"/>
                                        <p:tgtEl>
                                          <p:spTgt spid="19465"/>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3000"/>
                                  </p:stCondLst>
                                  <p:childTnLst>
                                    <p:set>
                                      <p:cBhvr>
                                        <p:cTn id="33" dur="1" fill="hold">
                                          <p:stCondLst>
                                            <p:cond delay="0"/>
                                          </p:stCondLst>
                                        </p:cTn>
                                        <p:tgtEl>
                                          <p:spTgt spid="19466"/>
                                        </p:tgtEl>
                                        <p:attrNameLst>
                                          <p:attrName>style.visibility</p:attrName>
                                        </p:attrNameLst>
                                      </p:cBhvr>
                                      <p:to>
                                        <p:strVal val="visible"/>
                                      </p:to>
                                    </p:set>
                                    <p:anim calcmode="lin" valueType="num">
                                      <p:cBhvr additive="base">
                                        <p:cTn id="34" dur="2000" fill="hold"/>
                                        <p:tgtEl>
                                          <p:spTgt spid="19466"/>
                                        </p:tgtEl>
                                        <p:attrNameLst>
                                          <p:attrName>ppt_x</p:attrName>
                                        </p:attrNameLst>
                                      </p:cBhvr>
                                      <p:tavLst>
                                        <p:tav tm="0">
                                          <p:val>
                                            <p:strVal val="0-#ppt_w/2"/>
                                          </p:val>
                                        </p:tav>
                                        <p:tav tm="100000">
                                          <p:val>
                                            <p:strVal val="#ppt_x"/>
                                          </p:val>
                                        </p:tav>
                                      </p:tavLst>
                                    </p:anim>
                                    <p:anim calcmode="lin" valueType="num">
                                      <p:cBhvr additive="base">
                                        <p:cTn id="35" dur="2000" fill="hold"/>
                                        <p:tgtEl>
                                          <p:spTgt spid="19466"/>
                                        </p:tgtEl>
                                        <p:attrNameLst>
                                          <p:attrName>ppt_y</p:attrName>
                                        </p:attrNameLst>
                                      </p:cBhvr>
                                      <p:tavLst>
                                        <p:tav tm="0">
                                          <p:val>
                                            <p:strVal val="#ppt_y"/>
                                          </p:val>
                                        </p:tav>
                                        <p:tav tm="100000">
                                          <p:val>
                                            <p:strVal val="#ppt_y"/>
                                          </p:val>
                                        </p:tav>
                                      </p:tavLst>
                                    </p:anim>
                                  </p:childTnLst>
                                </p:cTn>
                              </p:par>
                            </p:childTnLst>
                          </p:cTn>
                        </p:par>
                        <p:par>
                          <p:cTn id="36" fill="hold">
                            <p:stCondLst>
                              <p:cond delay="11201"/>
                            </p:stCondLst>
                            <p:childTnLst>
                              <p:par>
                                <p:cTn id="37" presetID="26" presetClass="emph" presetSubtype="0" repeatCount="2000" fill="hold" nodeType="afterEffect">
                                  <p:stCondLst>
                                    <p:cond delay="500"/>
                                  </p:stCondLst>
                                  <p:childTnLst>
                                    <p:animEffect transition="out" filter="fade">
                                      <p:cBhvr>
                                        <p:cTn id="38" dur="500" tmFilter="0, 0; .2, .5; .8, .5; 1, 0"/>
                                        <p:tgtEl>
                                          <p:spTgt spid="12"/>
                                        </p:tgtEl>
                                      </p:cBhvr>
                                    </p:animEffect>
                                    <p:animScale>
                                      <p:cBhvr>
                                        <p:cTn id="39"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3" grpId="0" animBg="1"/>
      <p:bldP spid="19464" grpId="0" animBg="1"/>
      <p:bldP spid="19465" grpId="0" animBg="1"/>
      <p:bldP spid="19466" grpId="0" animBg="1"/>
      <p:bldP spid="10" grpId="0" animBg="1"/>
      <p:bldP spid="1946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2"/>
          <p:cNvGraphicFramePr>
            <a:graphicFrameLocks noChangeAspect="1"/>
          </p:cNvGraphicFramePr>
          <p:nvPr/>
        </p:nvGraphicFramePr>
        <p:xfrm>
          <a:off x="4113213" y="0"/>
          <a:ext cx="5030787" cy="6858000"/>
        </p:xfrm>
        <a:graphic>
          <a:graphicData uri="http://schemas.openxmlformats.org/presentationml/2006/ole">
            <mc:AlternateContent xmlns:mc="http://schemas.openxmlformats.org/markup-compatibility/2006">
              <mc:Choice xmlns:v="urn:schemas-microsoft-com:vml" Requires="v">
                <p:oleObj spid="_x0000_s4128" name="Acrobat Document" r:id="rId3" imgW="5830114" imgH="7542857" progId="AcroExch.Document.7">
                  <p:embed/>
                </p:oleObj>
              </mc:Choice>
              <mc:Fallback>
                <p:oleObj name="Acrobat Document" r:id="rId3" imgW="5830114" imgH="7542857" progId="AcroExch.Document.7">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3213" y="0"/>
                        <a:ext cx="503078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487" name="AutoShape 7"/>
          <p:cNvSpPr>
            <a:spLocks noChangeArrowheads="1"/>
          </p:cNvSpPr>
          <p:nvPr/>
        </p:nvSpPr>
        <p:spPr bwMode="auto">
          <a:xfrm>
            <a:off x="7086600" y="1905000"/>
            <a:ext cx="762000" cy="152400"/>
          </a:xfrm>
          <a:prstGeom prst="rightArrow">
            <a:avLst>
              <a:gd name="adj1" fmla="val 50000"/>
              <a:gd name="adj2" fmla="val 125000"/>
            </a:avLst>
          </a:prstGeom>
          <a:solidFill>
            <a:srgbClr val="F1F101"/>
          </a:solidFill>
          <a:ln w="9525">
            <a:solidFill>
              <a:schemeClr val="tx1"/>
            </a:solidFill>
            <a:miter lim="800000"/>
            <a:headEnd/>
            <a:tailEnd/>
          </a:ln>
        </p:spPr>
        <p:txBody>
          <a:bodyPr wrap="none" anchor="ctr"/>
          <a:lstStyle/>
          <a:p>
            <a:endParaRPr lang="en-US">
              <a:latin typeface="Constantia" pitchFamily="18" charset="0"/>
            </a:endParaRPr>
          </a:p>
        </p:txBody>
      </p:sp>
      <p:sp>
        <p:nvSpPr>
          <p:cNvPr id="20488" name="AutoShape 8"/>
          <p:cNvSpPr>
            <a:spLocks noChangeArrowheads="1"/>
          </p:cNvSpPr>
          <p:nvPr/>
        </p:nvSpPr>
        <p:spPr bwMode="auto">
          <a:xfrm>
            <a:off x="4191000" y="1905000"/>
            <a:ext cx="762000" cy="152400"/>
          </a:xfrm>
          <a:prstGeom prst="rightArrow">
            <a:avLst>
              <a:gd name="adj1" fmla="val 50000"/>
              <a:gd name="adj2" fmla="val 125000"/>
            </a:avLst>
          </a:prstGeom>
          <a:solidFill>
            <a:srgbClr val="F1F101"/>
          </a:solidFill>
          <a:ln w="9525">
            <a:solidFill>
              <a:schemeClr val="tx1"/>
            </a:solidFill>
            <a:miter lim="800000"/>
            <a:headEnd/>
            <a:tailEnd/>
          </a:ln>
        </p:spPr>
        <p:txBody>
          <a:bodyPr wrap="none" anchor="ctr"/>
          <a:lstStyle/>
          <a:p>
            <a:endParaRPr lang="en-US">
              <a:latin typeface="Constantia" pitchFamily="18" charset="0"/>
            </a:endParaRPr>
          </a:p>
        </p:txBody>
      </p:sp>
      <p:sp>
        <p:nvSpPr>
          <p:cNvPr id="20489" name="AutoShape 9"/>
          <p:cNvSpPr>
            <a:spLocks noChangeArrowheads="1"/>
          </p:cNvSpPr>
          <p:nvPr/>
        </p:nvSpPr>
        <p:spPr bwMode="auto">
          <a:xfrm>
            <a:off x="4267200" y="2743200"/>
            <a:ext cx="762000" cy="152400"/>
          </a:xfrm>
          <a:prstGeom prst="rightArrow">
            <a:avLst>
              <a:gd name="adj1" fmla="val 50000"/>
              <a:gd name="adj2" fmla="val 125000"/>
            </a:avLst>
          </a:prstGeom>
          <a:solidFill>
            <a:srgbClr val="F1F101"/>
          </a:solidFill>
          <a:ln w="9525">
            <a:solidFill>
              <a:schemeClr val="tx1"/>
            </a:solidFill>
            <a:miter lim="800000"/>
            <a:headEnd/>
            <a:tailEnd/>
          </a:ln>
        </p:spPr>
        <p:txBody>
          <a:bodyPr wrap="none" anchor="ctr"/>
          <a:lstStyle/>
          <a:p>
            <a:endParaRPr lang="en-US">
              <a:latin typeface="Constantia" pitchFamily="18" charset="0"/>
            </a:endParaRPr>
          </a:p>
        </p:txBody>
      </p:sp>
      <p:sp>
        <p:nvSpPr>
          <p:cNvPr id="20490" name="AutoShape 10"/>
          <p:cNvSpPr>
            <a:spLocks noChangeArrowheads="1"/>
          </p:cNvSpPr>
          <p:nvPr/>
        </p:nvSpPr>
        <p:spPr bwMode="auto">
          <a:xfrm>
            <a:off x="6248400" y="2743200"/>
            <a:ext cx="762000" cy="152400"/>
          </a:xfrm>
          <a:prstGeom prst="rightArrow">
            <a:avLst>
              <a:gd name="adj1" fmla="val 50000"/>
              <a:gd name="adj2" fmla="val 125000"/>
            </a:avLst>
          </a:prstGeom>
          <a:solidFill>
            <a:srgbClr val="F1F101"/>
          </a:solidFill>
          <a:ln w="9525">
            <a:solidFill>
              <a:schemeClr val="tx1"/>
            </a:solidFill>
            <a:miter lim="800000"/>
            <a:headEnd/>
            <a:tailEnd/>
          </a:ln>
        </p:spPr>
        <p:txBody>
          <a:bodyPr wrap="none" anchor="ctr"/>
          <a:lstStyle/>
          <a:p>
            <a:endParaRPr lang="en-US">
              <a:latin typeface="Constantia" pitchFamily="18" charset="0"/>
            </a:endParaRPr>
          </a:p>
        </p:txBody>
      </p:sp>
      <p:sp>
        <p:nvSpPr>
          <p:cNvPr id="9" name="TextBox 8"/>
          <p:cNvSpPr txBox="1">
            <a:spLocks noChangeArrowheads="1"/>
          </p:cNvSpPr>
          <p:nvPr/>
        </p:nvSpPr>
        <p:spPr bwMode="auto">
          <a:xfrm>
            <a:off x="457200" y="1600200"/>
            <a:ext cx="3276600" cy="2032000"/>
          </a:xfrm>
          <a:prstGeom prst="rect">
            <a:avLst/>
          </a:prstGeom>
          <a:noFill/>
          <a:ln w="9525">
            <a:noFill/>
            <a:miter lim="800000"/>
            <a:headEnd/>
            <a:tailEnd/>
          </a:ln>
        </p:spPr>
        <p:txBody>
          <a:bodyPr>
            <a:spAutoFit/>
          </a:bodyPr>
          <a:lstStyle/>
          <a:p>
            <a:pPr>
              <a:buFont typeface="Arial" charset="0"/>
              <a:buChar char="•"/>
            </a:pPr>
            <a:endParaRPr lang="en-US">
              <a:latin typeface="Constantia" pitchFamily="18" charset="0"/>
            </a:endParaRPr>
          </a:p>
          <a:p>
            <a:pPr>
              <a:buFont typeface="Arial" charset="0"/>
              <a:buChar char="•"/>
            </a:pPr>
            <a:r>
              <a:rPr lang="en-US">
                <a:latin typeface="Constantia" pitchFamily="18" charset="0"/>
              </a:rPr>
              <a:t>Check for signatures, where appropriate, and dated</a:t>
            </a:r>
          </a:p>
          <a:p>
            <a:endParaRPr lang="en-US">
              <a:latin typeface="Constantia" pitchFamily="18" charset="0"/>
            </a:endParaRPr>
          </a:p>
          <a:p>
            <a:r>
              <a:rPr lang="en-US">
                <a:latin typeface="Constantia" pitchFamily="18" charset="0"/>
              </a:rPr>
              <a:t>If original, check for oath signed and dated </a:t>
            </a:r>
          </a:p>
          <a:p>
            <a:endParaRPr lang="en-US">
              <a:latin typeface="Constantia" pitchFamily="18" charset="0"/>
            </a:endParaRPr>
          </a:p>
        </p:txBody>
      </p:sp>
      <p:sp>
        <p:nvSpPr>
          <p:cNvPr id="11" name="Rounded Rectangle 10">
            <a:hlinkClick r:id="rId5" action="ppaction://hlinkfile"/>
          </p:cNvPr>
          <p:cNvSpPr/>
          <p:nvPr/>
        </p:nvSpPr>
        <p:spPr>
          <a:xfrm>
            <a:off x="838200" y="5410200"/>
            <a:ext cx="15240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Sample Oath</a:t>
            </a:r>
          </a:p>
        </p:txBody>
      </p:sp>
      <p:sp>
        <p:nvSpPr>
          <p:cNvPr id="4105" name="TextBox 7"/>
          <p:cNvSpPr txBox="1">
            <a:spLocks noChangeArrowheads="1"/>
          </p:cNvSpPr>
          <p:nvPr/>
        </p:nvSpPr>
        <p:spPr bwMode="auto">
          <a:xfrm>
            <a:off x="1676400" y="4191000"/>
            <a:ext cx="2057400" cy="830263"/>
          </a:xfrm>
          <a:prstGeom prst="rect">
            <a:avLst/>
          </a:prstGeom>
          <a:noFill/>
          <a:ln w="9525">
            <a:noFill/>
            <a:miter lim="800000"/>
            <a:headEnd/>
            <a:tailEnd/>
          </a:ln>
        </p:spPr>
        <p:txBody>
          <a:bodyPr>
            <a:spAutoFit/>
          </a:bodyPr>
          <a:lstStyle/>
          <a:p>
            <a:r>
              <a:rPr lang="en-US" sz="1600">
                <a:latin typeface="Arial Black" pitchFamily="34" charset="0"/>
              </a:rPr>
              <a:t>Can’t accept the application without it!</a:t>
            </a:r>
          </a:p>
        </p:txBody>
      </p:sp>
      <p:pic>
        <p:nvPicPr>
          <p:cNvPr id="12" name="Picture 1" descr="C:\Users\mptoth2\AppData\Local\Microsoft\Windows\Temporary Internet Files\Content.IE5\G0JOAJQ1\MCj04415680000[1].wmf"/>
          <p:cNvPicPr>
            <a:picLocks noChangeAspect="1" noChangeArrowheads="1"/>
          </p:cNvPicPr>
          <p:nvPr/>
        </p:nvPicPr>
        <p:blipFill>
          <a:blip r:embed="rId6" cstate="print"/>
          <a:srcRect/>
          <a:stretch>
            <a:fillRect/>
          </a:stretch>
        </p:blipFill>
        <p:spPr bwMode="auto">
          <a:xfrm>
            <a:off x="609600" y="4114800"/>
            <a:ext cx="990600" cy="9620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additive="base">
                                        <p:cTn id="7" dur="1000" fill="hold"/>
                                        <p:tgtEl>
                                          <p:spTgt spid="9">
                                            <p:txEl>
                                              <p:pRg st="1" end="1"/>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9">
                                            <p:txEl>
                                              <p:pRg st="1" end="1"/>
                                            </p:txEl>
                                          </p:spTgt>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 presetClass="entr" presetSubtype="0" fill="hold" grpId="0" nodeType="afterEffect">
                                  <p:stCondLst>
                                    <p:cond delay="0"/>
                                  </p:stCondLst>
                                  <p:childTnLst>
                                    <p:set>
                                      <p:cBhvr>
                                        <p:cTn id="11" dur="1" fill="hold">
                                          <p:stCondLst>
                                            <p:cond delay="0"/>
                                          </p:stCondLst>
                                        </p:cTn>
                                        <p:tgtEl>
                                          <p:spTgt spid="20488"/>
                                        </p:tgtEl>
                                        <p:attrNameLst>
                                          <p:attrName>style.visibility</p:attrName>
                                        </p:attrNameLst>
                                      </p:cBhvr>
                                      <p:to>
                                        <p:strVal val="visible"/>
                                      </p:to>
                                    </p:set>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0"/>
                                          </p:stCondLst>
                                        </p:cTn>
                                        <p:tgtEl>
                                          <p:spTgt spid="20487"/>
                                        </p:tgtEl>
                                        <p:attrNameLst>
                                          <p:attrName>style.visibility</p:attrName>
                                        </p:attrNameLst>
                                      </p:cBhvr>
                                      <p:to>
                                        <p:strVal val="visible"/>
                                      </p:to>
                                    </p:set>
                                  </p:childTnLst>
                                </p:cTn>
                              </p:par>
                            </p:childTnLst>
                          </p:cTn>
                        </p:par>
                        <p:par>
                          <p:cTn id="15" fill="hold">
                            <p:stCondLst>
                              <p:cond delay="1000"/>
                            </p:stCondLst>
                            <p:childTnLst>
                              <p:par>
                                <p:cTn id="16" presetID="2" presetClass="entr" presetSubtype="8" fill="hold" nodeType="afterEffect">
                                  <p:stCondLst>
                                    <p:cond delay="0"/>
                                  </p:stCondLst>
                                  <p:childTnLst>
                                    <p:set>
                                      <p:cBhvr>
                                        <p:cTn id="17" dur="1" fill="hold">
                                          <p:stCondLst>
                                            <p:cond delay="0"/>
                                          </p:stCondLst>
                                        </p:cTn>
                                        <p:tgtEl>
                                          <p:spTgt spid="9">
                                            <p:txEl>
                                              <p:pRg st="3" end="3"/>
                                            </p:txEl>
                                          </p:spTgt>
                                        </p:tgtEl>
                                        <p:attrNameLst>
                                          <p:attrName>style.visibility</p:attrName>
                                        </p:attrNameLst>
                                      </p:cBhvr>
                                      <p:to>
                                        <p:strVal val="visible"/>
                                      </p:to>
                                    </p:set>
                                    <p:anim calcmode="lin" valueType="num">
                                      <p:cBhvr additive="base">
                                        <p:cTn id="18" dur="1000" fill="hold"/>
                                        <p:tgtEl>
                                          <p:spTgt spid="9">
                                            <p:txEl>
                                              <p:pRg st="3" end="3"/>
                                            </p:txEl>
                                          </p:spTgt>
                                        </p:tgtEl>
                                        <p:attrNameLst>
                                          <p:attrName>ppt_x</p:attrName>
                                        </p:attrNameLst>
                                      </p:cBhvr>
                                      <p:tavLst>
                                        <p:tav tm="0">
                                          <p:val>
                                            <p:strVal val="0-#ppt_w/2"/>
                                          </p:val>
                                        </p:tav>
                                        <p:tav tm="100000">
                                          <p:val>
                                            <p:strVal val="#ppt_x"/>
                                          </p:val>
                                        </p:tav>
                                      </p:tavLst>
                                    </p:anim>
                                    <p:anim calcmode="lin" valueType="num">
                                      <p:cBhvr additive="base">
                                        <p:cTn id="19" dur="1000" fill="hold"/>
                                        <p:tgtEl>
                                          <p:spTgt spid="9">
                                            <p:txEl>
                                              <p:pRg st="3" end="3"/>
                                            </p:txEl>
                                          </p:spTgt>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1" presetClass="entr" presetSubtype="0" fill="hold" grpId="0" nodeType="afterEffect">
                                  <p:stCondLst>
                                    <p:cond delay="0"/>
                                  </p:stCondLst>
                                  <p:childTnLst>
                                    <p:set>
                                      <p:cBhvr>
                                        <p:cTn id="22" dur="1" fill="hold">
                                          <p:stCondLst>
                                            <p:cond delay="0"/>
                                          </p:stCondLst>
                                        </p:cTn>
                                        <p:tgtEl>
                                          <p:spTgt spid="20489"/>
                                        </p:tgtEl>
                                        <p:attrNameLst>
                                          <p:attrName>style.visibility</p:attrName>
                                        </p:attrNameLst>
                                      </p:cBhvr>
                                      <p:to>
                                        <p:strVal val="visible"/>
                                      </p:to>
                                    </p:set>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0490"/>
                                        </p:tgtEl>
                                        <p:attrNameLst>
                                          <p:attrName>style.visibility</p:attrName>
                                        </p:attrNameLst>
                                      </p:cBhvr>
                                      <p:to>
                                        <p:strVal val="visible"/>
                                      </p:to>
                                    </p:set>
                                    <p:anim calcmode="lin" valueType="num">
                                      <p:cBhvr additive="base">
                                        <p:cTn id="26" dur="1000" fill="hold"/>
                                        <p:tgtEl>
                                          <p:spTgt spid="20490"/>
                                        </p:tgtEl>
                                        <p:attrNameLst>
                                          <p:attrName>ppt_x</p:attrName>
                                        </p:attrNameLst>
                                      </p:cBhvr>
                                      <p:tavLst>
                                        <p:tav tm="0">
                                          <p:val>
                                            <p:strVal val="#ppt_x"/>
                                          </p:val>
                                        </p:tav>
                                        <p:tav tm="100000">
                                          <p:val>
                                            <p:strVal val="#ppt_x"/>
                                          </p:val>
                                        </p:tav>
                                      </p:tavLst>
                                    </p:anim>
                                    <p:anim calcmode="lin" valueType="num">
                                      <p:cBhvr additive="base">
                                        <p:cTn id="27" dur="1000" fill="hold"/>
                                        <p:tgtEl>
                                          <p:spTgt spid="2049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6" presetClass="emph" presetSubtype="0" repeatCount="2000" fill="hold" nodeType="afterEffect">
                                  <p:stCondLst>
                                    <p:cond delay="500"/>
                                  </p:stCondLst>
                                  <p:childTnLst>
                                    <p:animEffect transition="out" filter="fade">
                                      <p:cBhvr>
                                        <p:cTn id="30" dur="500" tmFilter="0, 0; .2, .5; .8, .5; 1, 0"/>
                                        <p:tgtEl>
                                          <p:spTgt spid="12"/>
                                        </p:tgtEl>
                                      </p:cBhvr>
                                    </p:animEffect>
                                    <p:animScale>
                                      <p:cBhvr>
                                        <p:cTn id="31"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7" grpId="0" animBg="1"/>
      <p:bldP spid="20488" grpId="0" animBg="1"/>
      <p:bldP spid="20489" grpId="0" animBg="1"/>
      <p:bldP spid="2049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800" y="1143000"/>
            <a:ext cx="769121" cy="5334000"/>
          </a:xfrm>
          <a:prstGeom prst="rect">
            <a:avLst/>
          </a:prstGeom>
          <a:noFill/>
        </p:spPr>
        <p:txBody>
          <a:bodyPr vert="wordArtVert">
            <a:spAutoFit/>
          </a:bodyPr>
          <a:lstStyle/>
          <a:p>
            <a:pPr algn="ctr" fontAlgn="auto">
              <a:spcBef>
                <a:spcPts val="0"/>
              </a:spcBef>
              <a:spcAft>
                <a:spcPts val="0"/>
              </a:spcAft>
              <a:defRPr/>
            </a:pPr>
            <a:r>
              <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rPr>
              <a:t>Character</a:t>
            </a:r>
          </a:p>
        </p:txBody>
      </p:sp>
      <p:sp>
        <p:nvSpPr>
          <p:cNvPr id="3" name="Rectangle 2"/>
          <p:cNvSpPr/>
          <p:nvPr/>
        </p:nvSpPr>
        <p:spPr>
          <a:xfrm>
            <a:off x="2514601" y="914400"/>
            <a:ext cx="4572000" cy="584775"/>
          </a:xfrm>
          <a:prstGeom prst="rect">
            <a:avLst/>
          </a:prstGeom>
          <a:noFill/>
        </p:spPr>
        <p:txBody>
          <a:bodyPr>
            <a:spAutoFit/>
          </a:bodyPr>
          <a:lstStyle/>
          <a:p>
            <a:pPr algn="ctr" fontAlgn="auto">
              <a:spcBef>
                <a:spcPts val="0"/>
              </a:spcBef>
              <a:spcAft>
                <a:spcPts val="0"/>
              </a:spcAft>
              <a:defRPr/>
            </a:pPr>
            <a:r>
              <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rPr>
              <a:t>R e f e r e n c e s</a:t>
            </a:r>
          </a:p>
        </p:txBody>
      </p:sp>
      <p:sp>
        <p:nvSpPr>
          <p:cNvPr id="19460" name="TextBox 3"/>
          <p:cNvSpPr txBox="1">
            <a:spLocks noChangeArrowheads="1"/>
          </p:cNvSpPr>
          <p:nvPr/>
        </p:nvSpPr>
        <p:spPr bwMode="auto">
          <a:xfrm>
            <a:off x="2743200" y="1676400"/>
            <a:ext cx="5943600" cy="1754188"/>
          </a:xfrm>
          <a:prstGeom prst="rect">
            <a:avLst/>
          </a:prstGeom>
          <a:noFill/>
          <a:ln w="9525">
            <a:noFill/>
            <a:miter lim="800000"/>
            <a:headEnd/>
            <a:tailEnd/>
          </a:ln>
        </p:spPr>
        <p:txBody>
          <a:bodyPr>
            <a:spAutoFit/>
          </a:bodyPr>
          <a:lstStyle/>
          <a:p>
            <a:r>
              <a:rPr lang="en-US"/>
              <a:t>Each applicant for an original officer or STCW endorsement must submit written recommendations concerning the applicant's suitability for duty from a master and two other individuals holding officer endorsements or licenses on vessels on which the applicant has served.</a:t>
            </a:r>
          </a:p>
        </p:txBody>
      </p:sp>
      <p:sp>
        <p:nvSpPr>
          <p:cNvPr id="19461" name="TextBox 4"/>
          <p:cNvSpPr txBox="1">
            <a:spLocks noChangeArrowheads="1"/>
          </p:cNvSpPr>
          <p:nvPr/>
        </p:nvSpPr>
        <p:spPr bwMode="auto">
          <a:xfrm>
            <a:off x="2819400" y="3657600"/>
            <a:ext cx="5638800" cy="1477328"/>
          </a:xfrm>
          <a:prstGeom prst="rect">
            <a:avLst/>
          </a:prstGeom>
          <a:noFill/>
          <a:ln w="9525">
            <a:noFill/>
            <a:miter lim="800000"/>
            <a:headEnd/>
            <a:tailEnd/>
          </a:ln>
        </p:spPr>
        <p:txBody>
          <a:bodyPr>
            <a:spAutoFit/>
          </a:bodyPr>
          <a:lstStyle/>
          <a:p>
            <a:r>
              <a:rPr lang="en-US" dirty="0" smtClean="0"/>
              <a:t>As part of the approved 310 program with MARAD and the USCG, SUNY Maritime College will submit the Character Reference Letter with signatures from the Commandant of Cadets, Department Chair, and department training officer.</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304800"/>
            <a:ext cx="8229600" cy="1809750"/>
          </a:xfrm>
        </p:spPr>
        <p:txBody>
          <a:bodyPr>
            <a:normAutofit fontScale="90000"/>
          </a:bodyPr>
          <a:lstStyle/>
          <a:p>
            <a:pPr algn="ctr"/>
            <a:r>
              <a:rPr lang="en-US" sz="4000" b="1" smtClean="0"/>
              <a:t>Merchant Mariner</a:t>
            </a:r>
            <a:br>
              <a:rPr lang="en-US" sz="4000" b="1" smtClean="0"/>
            </a:br>
            <a:r>
              <a:rPr lang="en-US" sz="4000" b="1" smtClean="0"/>
              <a:t> Physical Examination Report </a:t>
            </a:r>
            <a:br>
              <a:rPr lang="en-US" sz="4000" b="1" smtClean="0"/>
            </a:br>
            <a:r>
              <a:rPr lang="en-US" sz="4000" b="1" smtClean="0"/>
              <a:t>(CG-719K &amp; K/E) </a:t>
            </a:r>
            <a:endParaRPr lang="en-US" sz="4000" smtClean="0"/>
          </a:p>
        </p:txBody>
      </p:sp>
      <p:sp>
        <p:nvSpPr>
          <p:cNvPr id="21507" name="Content Placeholder 2"/>
          <p:cNvSpPr>
            <a:spLocks noGrp="1"/>
          </p:cNvSpPr>
          <p:nvPr>
            <p:ph idx="1"/>
          </p:nvPr>
        </p:nvSpPr>
        <p:spPr>
          <a:xfrm>
            <a:off x="457200" y="1981200"/>
            <a:ext cx="8229600" cy="4495800"/>
          </a:xfrm>
        </p:spPr>
        <p:txBody>
          <a:bodyPr/>
          <a:lstStyle/>
          <a:p>
            <a:r>
              <a:rPr lang="en-US" dirty="0" smtClean="0"/>
              <a:t>The revised CG 719K and 719K/E forms more clearly align the Merchant Mariner Credentialing process with the guidelines set forth by:</a:t>
            </a:r>
          </a:p>
          <a:p>
            <a:pPr>
              <a:buFont typeface="Wingdings 2" pitchFamily="18" charset="2"/>
              <a:buNone/>
            </a:pPr>
            <a:r>
              <a:rPr lang="en-US" dirty="0" smtClean="0"/>
              <a:t>	 </a:t>
            </a:r>
            <a:r>
              <a:rPr lang="en-US" b="1" dirty="0" smtClean="0"/>
              <a:t>Navigation and Vessel Inspection Circular 04-08 (NVIC),  MEDICAL AND PHYSICAL EVALUATION GUIDELINES FOR MERCHANT MARINER CREDENTIALS. </a:t>
            </a:r>
          </a:p>
        </p:txBody>
      </p:sp>
      <p:sp>
        <p:nvSpPr>
          <p:cNvPr id="21508" name="TextBox 3"/>
          <p:cNvSpPr txBox="1">
            <a:spLocks noChangeArrowheads="1"/>
          </p:cNvSpPr>
          <p:nvPr/>
        </p:nvSpPr>
        <p:spPr bwMode="auto">
          <a:xfrm>
            <a:off x="381000" y="5975197"/>
            <a:ext cx="8382000" cy="646113"/>
          </a:xfrm>
          <a:prstGeom prst="rect">
            <a:avLst/>
          </a:prstGeom>
          <a:noFill/>
          <a:ln w="9525">
            <a:noFill/>
            <a:miter lim="800000"/>
            <a:headEnd/>
            <a:tailEnd/>
          </a:ln>
        </p:spPr>
        <p:txBody>
          <a:bodyPr>
            <a:spAutoFit/>
          </a:bodyPr>
          <a:lstStyle/>
          <a:p>
            <a:r>
              <a:rPr lang="en-US" dirty="0"/>
              <a:t>Mariners and physicians are highly encouraged to use NVIC 04-08 in conjunction with the new physical examination forms.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990600" y="914400"/>
            <a:ext cx="3048000" cy="1200150"/>
          </a:xfrm>
          <a:prstGeom prst="rect">
            <a:avLst/>
          </a:prstGeom>
          <a:noFill/>
          <a:ln w="9525">
            <a:noFill/>
            <a:miter lim="800000"/>
            <a:headEnd/>
            <a:tailEnd/>
          </a:ln>
        </p:spPr>
        <p:txBody>
          <a:bodyPr>
            <a:spAutoFit/>
          </a:bodyPr>
          <a:lstStyle/>
          <a:p>
            <a:r>
              <a:rPr lang="en-US">
                <a:latin typeface="Constantia" pitchFamily="18" charset="0"/>
              </a:rPr>
              <a:t>MANDATORY:</a:t>
            </a:r>
          </a:p>
          <a:p>
            <a:endParaRPr lang="en-US">
              <a:latin typeface="Constantia" pitchFamily="18" charset="0"/>
            </a:endParaRPr>
          </a:p>
          <a:p>
            <a:r>
              <a:rPr lang="en-US">
                <a:latin typeface="Constantia" pitchFamily="18" charset="0"/>
              </a:rPr>
              <a:t>Ensure all blocks are completed!</a:t>
            </a:r>
          </a:p>
        </p:txBody>
      </p:sp>
      <p:pic>
        <p:nvPicPr>
          <p:cNvPr id="5" name="Picture 1" descr="C:\Users\mptoth2\AppData\Local\Microsoft\Windows\Temporary Internet Files\Content.IE5\G0JOAJQ1\MCj04415680000[1].wmf"/>
          <p:cNvPicPr>
            <a:picLocks noChangeAspect="1" noChangeArrowheads="1"/>
          </p:cNvPicPr>
          <p:nvPr/>
        </p:nvPicPr>
        <p:blipFill>
          <a:blip r:embed="rId2" cstate="print"/>
          <a:srcRect/>
          <a:stretch>
            <a:fillRect/>
          </a:stretch>
        </p:blipFill>
        <p:spPr bwMode="auto">
          <a:xfrm>
            <a:off x="609600" y="4343400"/>
            <a:ext cx="990600" cy="962025"/>
          </a:xfrm>
          <a:prstGeom prst="rect">
            <a:avLst/>
          </a:prstGeom>
          <a:noFill/>
          <a:ln w="9525">
            <a:noFill/>
            <a:miter lim="800000"/>
            <a:headEnd/>
            <a:tailEnd/>
          </a:ln>
        </p:spPr>
      </p:pic>
      <p:sp>
        <p:nvSpPr>
          <p:cNvPr id="22532" name="TextBox 7"/>
          <p:cNvSpPr txBox="1">
            <a:spLocks noChangeArrowheads="1"/>
          </p:cNvSpPr>
          <p:nvPr/>
        </p:nvSpPr>
        <p:spPr bwMode="auto">
          <a:xfrm>
            <a:off x="1676400" y="4419600"/>
            <a:ext cx="2057400" cy="830263"/>
          </a:xfrm>
          <a:prstGeom prst="rect">
            <a:avLst/>
          </a:prstGeom>
          <a:noFill/>
          <a:ln w="9525">
            <a:noFill/>
            <a:miter lim="800000"/>
            <a:headEnd/>
            <a:tailEnd/>
          </a:ln>
        </p:spPr>
        <p:txBody>
          <a:bodyPr>
            <a:spAutoFit/>
          </a:bodyPr>
          <a:lstStyle/>
          <a:p>
            <a:r>
              <a:rPr lang="en-US" sz="1600">
                <a:latin typeface="Arial Black" pitchFamily="34" charset="0"/>
              </a:rPr>
              <a:t>Can’t accept the application without it!</a:t>
            </a:r>
          </a:p>
        </p:txBody>
      </p:sp>
      <p:pic>
        <p:nvPicPr>
          <p:cNvPr id="22533" name="Picture 7" descr="New 719K_1_of_9.jpg"/>
          <p:cNvPicPr>
            <a:picLocks noChangeAspect="1"/>
          </p:cNvPicPr>
          <p:nvPr/>
        </p:nvPicPr>
        <p:blipFill>
          <a:blip r:embed="rId3" cstate="print"/>
          <a:srcRect/>
          <a:stretch>
            <a:fillRect/>
          </a:stretch>
        </p:blipFill>
        <p:spPr bwMode="auto">
          <a:xfrm>
            <a:off x="4087813" y="0"/>
            <a:ext cx="5056187" cy="6858000"/>
          </a:xfrm>
          <a:prstGeom prst="rect">
            <a:avLst/>
          </a:prstGeom>
          <a:noFill/>
          <a:ln w="9525">
            <a:noFill/>
            <a:miter lim="800000"/>
            <a:headEnd/>
            <a:tailEnd/>
          </a:ln>
        </p:spPr>
      </p:pic>
      <p:sp>
        <p:nvSpPr>
          <p:cNvPr id="9" name="Rectangle 8"/>
          <p:cNvSpPr/>
          <p:nvPr/>
        </p:nvSpPr>
        <p:spPr>
          <a:xfrm>
            <a:off x="5486400" y="5867400"/>
            <a:ext cx="1295400" cy="76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a:off x="7772400" y="5867400"/>
            <a:ext cx="685800" cy="76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536" name="TextBox 5"/>
          <p:cNvSpPr txBox="1">
            <a:spLocks noChangeArrowheads="1"/>
          </p:cNvSpPr>
          <p:nvPr/>
        </p:nvSpPr>
        <p:spPr bwMode="auto">
          <a:xfrm>
            <a:off x="762000" y="2286000"/>
            <a:ext cx="2590800" cy="1754188"/>
          </a:xfrm>
          <a:prstGeom prst="rect">
            <a:avLst/>
          </a:prstGeom>
          <a:noFill/>
          <a:ln w="9525">
            <a:noFill/>
            <a:miter lim="800000"/>
            <a:headEnd/>
            <a:tailEnd/>
          </a:ln>
        </p:spPr>
        <p:txBody>
          <a:bodyPr>
            <a:spAutoFit/>
          </a:bodyPr>
          <a:lstStyle/>
          <a:p>
            <a:pPr>
              <a:buFont typeface="Arial" charset="0"/>
              <a:buChar char="•"/>
            </a:pPr>
            <a:r>
              <a:rPr lang="en-US">
                <a:latin typeface="Constantia" pitchFamily="18" charset="0"/>
              </a:rPr>
              <a:t>Signed and dated (within 12months) by physician</a:t>
            </a:r>
          </a:p>
          <a:p>
            <a:pPr>
              <a:buFont typeface="Arial" charset="0"/>
              <a:buChar char="•"/>
            </a:pPr>
            <a:endParaRPr lang="en-US">
              <a:latin typeface="Constantia" pitchFamily="18" charset="0"/>
            </a:endParaRPr>
          </a:p>
          <a:p>
            <a:pPr>
              <a:buFont typeface="Arial" charset="0"/>
              <a:buChar char="•"/>
            </a:pPr>
            <a:r>
              <a:rPr lang="en-US" i="1">
                <a:latin typeface="Constantia" pitchFamily="18" charset="0"/>
              </a:rPr>
              <a:t>If missing any of the above, DO NOT SEND</a:t>
            </a:r>
            <a:endParaRPr lang="en-US">
              <a:latin typeface="Constant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5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heel(4)">
                                      <p:cBhvr>
                                        <p:cTn id="7" dur="1000"/>
                                        <p:tgtEl>
                                          <p:spTgt spid="6">
                                            <p:txEl>
                                              <p:pRg st="0" end="0"/>
                                            </p:txEl>
                                          </p:spTgt>
                                        </p:tgtEl>
                                      </p:cBhvr>
                                    </p:animEffect>
                                  </p:childTnLst>
                                </p:cTn>
                              </p:par>
                              <p:par>
                                <p:cTn id="8" presetID="21" presetClass="entr" presetSubtype="4"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wheel(4)">
                                      <p:cBhvr>
                                        <p:cTn id="10" dur="1000"/>
                                        <p:tgtEl>
                                          <p:spTgt spid="6">
                                            <p:txEl>
                                              <p:pRg st="2" end="2"/>
                                            </p:txEl>
                                          </p:spTgt>
                                        </p:tgtEl>
                                      </p:cBhvr>
                                    </p:animEffect>
                                  </p:childTnLst>
                                </p:cTn>
                              </p:par>
                            </p:childTnLst>
                          </p:cTn>
                        </p:par>
                        <p:par>
                          <p:cTn id="11" fill="hold">
                            <p:stCondLst>
                              <p:cond delay="1500"/>
                            </p:stCondLst>
                            <p:childTnLst>
                              <p:par>
                                <p:cTn id="12" presetID="26" presetClass="emph" presetSubtype="0" repeatCount="2000" fill="hold" nodeType="afterEffect">
                                  <p:stCondLst>
                                    <p:cond delay="500"/>
                                  </p:stCondLst>
                                  <p:childTnLst>
                                    <p:animEffect transition="out" filter="fade">
                                      <p:cBhvr>
                                        <p:cTn id="13" dur="500" tmFilter="0, 0; .2, .5; .8, .5; 1, 0"/>
                                        <p:tgtEl>
                                          <p:spTgt spid="5"/>
                                        </p:tgtEl>
                                      </p:cBhvr>
                                    </p:animEffect>
                                    <p:animScale>
                                      <p:cBhvr>
                                        <p:cTn id="14"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1" descr="New 719K_2_of_9.jpg"/>
          <p:cNvPicPr>
            <a:picLocks noChangeAspect="1"/>
          </p:cNvPicPr>
          <p:nvPr/>
        </p:nvPicPr>
        <p:blipFill>
          <a:blip r:embed="rId2" cstate="print"/>
          <a:srcRect/>
          <a:stretch>
            <a:fillRect/>
          </a:stretch>
        </p:blipFill>
        <p:spPr bwMode="auto">
          <a:xfrm>
            <a:off x="4087813" y="0"/>
            <a:ext cx="5056187" cy="6858000"/>
          </a:xfrm>
          <a:prstGeom prst="rect">
            <a:avLst/>
          </a:prstGeom>
          <a:noFill/>
          <a:ln w="9525">
            <a:noFill/>
            <a:miter lim="800000"/>
            <a:headEnd/>
            <a:tailEnd/>
          </a:ln>
        </p:spPr>
      </p:pic>
      <p:sp>
        <p:nvSpPr>
          <p:cNvPr id="6" name="TextBox 5"/>
          <p:cNvSpPr txBox="1">
            <a:spLocks noChangeArrowheads="1"/>
          </p:cNvSpPr>
          <p:nvPr/>
        </p:nvSpPr>
        <p:spPr bwMode="auto">
          <a:xfrm>
            <a:off x="990600" y="914400"/>
            <a:ext cx="3048000" cy="1200150"/>
          </a:xfrm>
          <a:prstGeom prst="rect">
            <a:avLst/>
          </a:prstGeom>
          <a:noFill/>
          <a:ln w="9525">
            <a:noFill/>
            <a:miter lim="800000"/>
            <a:headEnd/>
            <a:tailEnd/>
          </a:ln>
        </p:spPr>
        <p:txBody>
          <a:bodyPr>
            <a:spAutoFit/>
          </a:bodyPr>
          <a:lstStyle/>
          <a:p>
            <a:r>
              <a:rPr lang="en-US">
                <a:latin typeface="Constantia" pitchFamily="18" charset="0"/>
              </a:rPr>
              <a:t>MANDATORY:</a:t>
            </a:r>
          </a:p>
          <a:p>
            <a:endParaRPr lang="en-US">
              <a:latin typeface="Constantia" pitchFamily="18" charset="0"/>
            </a:endParaRPr>
          </a:p>
          <a:p>
            <a:r>
              <a:rPr lang="en-US">
                <a:latin typeface="Constantia" pitchFamily="18" charset="0"/>
              </a:rPr>
              <a:t>Ensure all blocks are completed!</a:t>
            </a:r>
          </a:p>
        </p:txBody>
      </p:sp>
      <p:pic>
        <p:nvPicPr>
          <p:cNvPr id="5" name="Picture 1" descr="C:\Users\mptoth2\AppData\Local\Microsoft\Windows\Temporary Internet Files\Content.IE5\G0JOAJQ1\MCj04415680000[1].wmf"/>
          <p:cNvPicPr>
            <a:picLocks noChangeAspect="1" noChangeArrowheads="1"/>
          </p:cNvPicPr>
          <p:nvPr/>
        </p:nvPicPr>
        <p:blipFill>
          <a:blip r:embed="rId3" cstate="print"/>
          <a:srcRect/>
          <a:stretch>
            <a:fillRect/>
          </a:stretch>
        </p:blipFill>
        <p:spPr bwMode="auto">
          <a:xfrm>
            <a:off x="609600" y="5105400"/>
            <a:ext cx="990600" cy="962025"/>
          </a:xfrm>
          <a:prstGeom prst="rect">
            <a:avLst/>
          </a:prstGeom>
          <a:noFill/>
          <a:ln w="9525">
            <a:noFill/>
            <a:miter lim="800000"/>
            <a:headEnd/>
            <a:tailEnd/>
          </a:ln>
        </p:spPr>
      </p:pic>
      <p:sp>
        <p:nvSpPr>
          <p:cNvPr id="23557" name="TextBox 7"/>
          <p:cNvSpPr txBox="1">
            <a:spLocks noChangeArrowheads="1"/>
          </p:cNvSpPr>
          <p:nvPr/>
        </p:nvSpPr>
        <p:spPr bwMode="auto">
          <a:xfrm>
            <a:off x="1676400" y="5181600"/>
            <a:ext cx="2057400" cy="830263"/>
          </a:xfrm>
          <a:prstGeom prst="rect">
            <a:avLst/>
          </a:prstGeom>
          <a:noFill/>
          <a:ln w="9525">
            <a:noFill/>
            <a:miter lim="800000"/>
            <a:headEnd/>
            <a:tailEnd/>
          </a:ln>
        </p:spPr>
        <p:txBody>
          <a:bodyPr>
            <a:spAutoFit/>
          </a:bodyPr>
          <a:lstStyle/>
          <a:p>
            <a:r>
              <a:rPr lang="en-US" sz="1600">
                <a:latin typeface="Arial Black" pitchFamily="34" charset="0"/>
              </a:rPr>
              <a:t>Can’t accept the application without it!</a:t>
            </a:r>
          </a:p>
        </p:txBody>
      </p:sp>
      <p:sp>
        <p:nvSpPr>
          <p:cNvPr id="9" name="Rectangle 8"/>
          <p:cNvSpPr/>
          <p:nvPr/>
        </p:nvSpPr>
        <p:spPr>
          <a:xfrm>
            <a:off x="5486400" y="5867400"/>
            <a:ext cx="1295400" cy="76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a:off x="7772400" y="5867400"/>
            <a:ext cx="685800" cy="76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560" name="TextBox 5"/>
          <p:cNvSpPr txBox="1">
            <a:spLocks noChangeArrowheads="1"/>
          </p:cNvSpPr>
          <p:nvPr/>
        </p:nvSpPr>
        <p:spPr bwMode="auto">
          <a:xfrm>
            <a:off x="762000" y="2286000"/>
            <a:ext cx="2590800" cy="1754188"/>
          </a:xfrm>
          <a:prstGeom prst="rect">
            <a:avLst/>
          </a:prstGeom>
          <a:noFill/>
          <a:ln w="9525">
            <a:noFill/>
            <a:miter lim="800000"/>
            <a:headEnd/>
            <a:tailEnd/>
          </a:ln>
        </p:spPr>
        <p:txBody>
          <a:bodyPr>
            <a:spAutoFit/>
          </a:bodyPr>
          <a:lstStyle/>
          <a:p>
            <a:pPr>
              <a:buFont typeface="Arial" charset="0"/>
              <a:buChar char="•"/>
            </a:pPr>
            <a:r>
              <a:rPr lang="en-US">
                <a:latin typeface="Constantia" pitchFamily="18" charset="0"/>
              </a:rPr>
              <a:t>Signed and dated (within 12months) by physician</a:t>
            </a:r>
          </a:p>
          <a:p>
            <a:pPr>
              <a:buFont typeface="Arial" charset="0"/>
              <a:buChar char="•"/>
            </a:pPr>
            <a:endParaRPr lang="en-US">
              <a:latin typeface="Constantia" pitchFamily="18" charset="0"/>
            </a:endParaRPr>
          </a:p>
          <a:p>
            <a:pPr>
              <a:buFont typeface="Arial" charset="0"/>
              <a:buChar char="•"/>
            </a:pPr>
            <a:r>
              <a:rPr lang="en-US" i="1">
                <a:latin typeface="Constantia" pitchFamily="18" charset="0"/>
              </a:rPr>
              <a:t>If missing any of the above, DO NOT SEND</a:t>
            </a:r>
            <a:endParaRPr lang="en-US">
              <a:latin typeface="Constant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5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heel(4)">
                                      <p:cBhvr>
                                        <p:cTn id="7" dur="1000"/>
                                        <p:tgtEl>
                                          <p:spTgt spid="6">
                                            <p:txEl>
                                              <p:pRg st="0" end="0"/>
                                            </p:txEl>
                                          </p:spTgt>
                                        </p:tgtEl>
                                      </p:cBhvr>
                                    </p:animEffect>
                                  </p:childTnLst>
                                </p:cTn>
                              </p:par>
                              <p:par>
                                <p:cTn id="8" presetID="21" presetClass="entr" presetSubtype="4"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wheel(4)">
                                      <p:cBhvr>
                                        <p:cTn id="10" dur="1000"/>
                                        <p:tgtEl>
                                          <p:spTgt spid="6">
                                            <p:txEl>
                                              <p:pRg st="2" end="2"/>
                                            </p:txEl>
                                          </p:spTgt>
                                        </p:tgtEl>
                                      </p:cBhvr>
                                    </p:animEffect>
                                  </p:childTnLst>
                                </p:cTn>
                              </p:par>
                            </p:childTnLst>
                          </p:cTn>
                        </p:par>
                        <p:par>
                          <p:cTn id="11" fill="hold">
                            <p:stCondLst>
                              <p:cond delay="1500"/>
                            </p:stCondLst>
                            <p:childTnLst>
                              <p:par>
                                <p:cTn id="12" presetID="26" presetClass="emph" presetSubtype="0" repeatCount="2000" fill="hold" nodeType="afterEffect">
                                  <p:stCondLst>
                                    <p:cond delay="500"/>
                                  </p:stCondLst>
                                  <p:childTnLst>
                                    <p:animEffect transition="out" filter="fade">
                                      <p:cBhvr>
                                        <p:cTn id="13" dur="500" tmFilter="0, 0; .2, .5; .8, .5; 1, 0"/>
                                        <p:tgtEl>
                                          <p:spTgt spid="5"/>
                                        </p:tgtEl>
                                      </p:cBhvr>
                                    </p:animEffect>
                                    <p:animScale>
                                      <p:cBhvr>
                                        <p:cTn id="14"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3370</TotalTime>
  <Words>1425</Words>
  <Application>Microsoft Office PowerPoint</Application>
  <PresentationFormat>On-screen Show (4:3)</PresentationFormat>
  <Paragraphs>233</Paragraphs>
  <Slides>35</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35</vt:i4>
      </vt:variant>
    </vt:vector>
  </HeadingPairs>
  <TitlesOfParts>
    <vt:vector size="38" baseType="lpstr">
      <vt:lpstr>Office Theme</vt:lpstr>
      <vt:lpstr>Document</vt:lpstr>
      <vt:lpstr>Acrobat Document</vt:lpstr>
      <vt:lpstr>Welcome </vt:lpstr>
      <vt:lpstr>“What does the NMC do for you to get a Credential?”</vt:lpstr>
      <vt:lpstr>PowerPoint Presentation</vt:lpstr>
      <vt:lpstr>PowerPoint Presentation</vt:lpstr>
      <vt:lpstr>PowerPoint Presentation</vt:lpstr>
      <vt:lpstr>PowerPoint Presentation</vt:lpstr>
      <vt:lpstr>Merchant Mariner  Physical Examination Report  (CG-719K &amp; K/E)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TWIC</vt:lpstr>
      <vt:lpstr>Copies of Credentials Held</vt:lpstr>
      <vt:lpstr>PROOF of CITIZENSHIP</vt:lpstr>
      <vt:lpstr>Fees Use of PAY.gov is mandatory for this program </vt:lpstr>
      <vt:lpstr>PowerPoint Presentation</vt:lpstr>
      <vt:lpstr>Fees</vt:lpstr>
      <vt:lpstr>Fees</vt:lpstr>
      <vt:lpstr>PowerPoint Presentation</vt:lpstr>
      <vt:lpstr>Degree Audit</vt:lpstr>
      <vt:lpstr>Degree Audit</vt:lpstr>
      <vt:lpstr>Sea Time</vt:lpstr>
      <vt:lpstr>Important Expiration Dates &amp; Information</vt:lpstr>
      <vt:lpstr>License Website</vt:lpstr>
      <vt:lpstr>PowerPoint Presentation</vt:lpstr>
      <vt:lpstr>Third  Party Release   Must sign and turn in this form today!!</vt:lpstr>
      <vt:lpstr>PowerPoint Presentation</vt:lpstr>
      <vt:lpstr>APPLICATION DEADLINE DATE</vt:lpstr>
    </vt:vector>
  </TitlesOfParts>
  <Company>United States Coast Guard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mptoth2</dc:creator>
  <cp:lastModifiedBy>Stroud, Taleen</cp:lastModifiedBy>
  <cp:revision>239</cp:revision>
  <dcterms:created xsi:type="dcterms:W3CDTF">2009-10-27T14:17:00Z</dcterms:created>
  <dcterms:modified xsi:type="dcterms:W3CDTF">2014-01-21T23:38:13Z</dcterms:modified>
</cp:coreProperties>
</file>